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8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405121" y="5752338"/>
            <a:ext cx="270281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7211568" y="6240017"/>
            <a:ext cx="1725167" cy="298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591550" y="6530340"/>
            <a:ext cx="30480" cy="22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8709659" y="6526530"/>
            <a:ext cx="219075" cy="152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8709659" y="6537959"/>
            <a:ext cx="219075" cy="7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7239000" y="6530340"/>
            <a:ext cx="157733" cy="22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7440930" y="6530340"/>
            <a:ext cx="115061" cy="22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7631430" y="6530340"/>
            <a:ext cx="463296" cy="228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8164830" y="6530340"/>
            <a:ext cx="181356" cy="228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8442959" y="6530340"/>
            <a:ext cx="108966" cy="228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8709659" y="6541769"/>
            <a:ext cx="219075" cy="1143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7253478" y="6541007"/>
            <a:ext cx="1682495" cy="1501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7222997" y="5775197"/>
            <a:ext cx="1029461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694944" y="3510153"/>
            <a:ext cx="7781290" cy="0"/>
          </a:xfrm>
          <a:custGeom>
            <a:avLst/>
            <a:gdLst/>
            <a:ahLst/>
            <a:cxnLst/>
            <a:rect l="l" t="t" r="r" b="b"/>
            <a:pathLst>
              <a:path w="7781290" h="0">
                <a:moveTo>
                  <a:pt x="0" y="0"/>
                </a:moveTo>
                <a:lnTo>
                  <a:pt x="7780782" y="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3683" y="1842007"/>
            <a:ext cx="4128770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949C4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8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405121" y="5752338"/>
            <a:ext cx="270281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7211568" y="6240017"/>
            <a:ext cx="1725167" cy="298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591550" y="6530340"/>
            <a:ext cx="30480" cy="22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8709659" y="6526530"/>
            <a:ext cx="219075" cy="152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8709659" y="6537959"/>
            <a:ext cx="219075" cy="7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7239000" y="6530340"/>
            <a:ext cx="157733" cy="22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7440930" y="6530340"/>
            <a:ext cx="115061" cy="22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7631430" y="6530340"/>
            <a:ext cx="463296" cy="228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8164830" y="6530340"/>
            <a:ext cx="181356" cy="228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8442959" y="6530340"/>
            <a:ext cx="108966" cy="228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8709659" y="6541769"/>
            <a:ext cx="219075" cy="1143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7253478" y="6541007"/>
            <a:ext cx="1682495" cy="1501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7222997" y="5775197"/>
            <a:ext cx="1029461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 u="heavy">
                <a:solidFill>
                  <a:srgbClr val="79BD4C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 u="heavy">
                <a:solidFill>
                  <a:srgbClr val="79BD4C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73683" y="1795526"/>
            <a:ext cx="3980815" cy="3909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42229" y="1843532"/>
            <a:ext cx="3545204" cy="3545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 u="heavy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 u="heavy">
                <a:solidFill>
                  <a:srgbClr val="79BD4C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8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405121" y="5752338"/>
            <a:ext cx="2702814" cy="935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7211568" y="6240017"/>
            <a:ext cx="1725167" cy="298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591550" y="6530340"/>
            <a:ext cx="30480" cy="228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8315" y="935227"/>
            <a:ext cx="8167369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 u="heavy">
                <a:solidFill>
                  <a:srgbClr val="79BD4C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9366" y="1841245"/>
            <a:ext cx="7605267" cy="412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png"/><Relationship Id="rId16" Type="http://schemas.openxmlformats.org/officeDocument/2006/relationships/image" Target="../media/image44.png"/><Relationship Id="rId17" Type="http://schemas.openxmlformats.org/officeDocument/2006/relationships/image" Target="../media/image4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0" Type="http://schemas.openxmlformats.org/officeDocument/2006/relationships/image" Target="../media/image66.png"/><Relationship Id="rId11" Type="http://schemas.openxmlformats.org/officeDocument/2006/relationships/image" Target="../media/image6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Relationship Id="rId11" Type="http://schemas.openxmlformats.org/officeDocument/2006/relationships/image" Target="../media/image78.png"/><Relationship Id="rId12" Type="http://schemas.openxmlformats.org/officeDocument/2006/relationships/image" Target="../media/image79.png"/><Relationship Id="rId13" Type="http://schemas.openxmlformats.org/officeDocument/2006/relationships/image" Target="../media/image80.png"/><Relationship Id="rId14" Type="http://schemas.openxmlformats.org/officeDocument/2006/relationships/image" Target="../media/image81.png"/><Relationship Id="rId15" Type="http://schemas.openxmlformats.org/officeDocument/2006/relationships/image" Target="../media/image82.jpg"/><Relationship Id="rId16" Type="http://schemas.openxmlformats.org/officeDocument/2006/relationships/image" Target="../media/image83.png"/><Relationship Id="rId17" Type="http://schemas.openxmlformats.org/officeDocument/2006/relationships/image" Target="../media/image84.png"/><Relationship Id="rId18" Type="http://schemas.openxmlformats.org/officeDocument/2006/relationships/image" Target="../media/image85.png"/><Relationship Id="rId19" Type="http://schemas.openxmlformats.org/officeDocument/2006/relationships/image" Target="../media/image86.png"/><Relationship Id="rId20" Type="http://schemas.openxmlformats.org/officeDocument/2006/relationships/image" Target="../media/image87.png"/><Relationship Id="rId21" Type="http://schemas.openxmlformats.org/officeDocument/2006/relationships/image" Target="../media/image88.png"/><Relationship Id="rId22" Type="http://schemas.openxmlformats.org/officeDocument/2006/relationships/image" Target="../media/image89.png"/><Relationship Id="rId23" Type="http://schemas.openxmlformats.org/officeDocument/2006/relationships/image" Target="../media/image90.png"/><Relationship Id="rId24" Type="http://schemas.openxmlformats.org/officeDocument/2006/relationships/image" Target="../media/image9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jpg"/><Relationship Id="rId3" Type="http://schemas.openxmlformats.org/officeDocument/2006/relationships/image" Target="../media/image94.jpg"/><Relationship Id="rId4" Type="http://schemas.openxmlformats.org/officeDocument/2006/relationships/image" Target="../media/image95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7" Type="http://schemas.openxmlformats.org/officeDocument/2006/relationships/image" Target="../media/image102.png"/><Relationship Id="rId8" Type="http://schemas.openxmlformats.org/officeDocument/2006/relationships/image" Target="../media/image103.png"/><Relationship Id="rId9" Type="http://schemas.openxmlformats.org/officeDocument/2006/relationships/image" Target="../media/image104.png"/><Relationship Id="rId10" Type="http://schemas.openxmlformats.org/officeDocument/2006/relationships/image" Target="../media/image105.png"/><Relationship Id="rId11" Type="http://schemas.openxmlformats.org/officeDocument/2006/relationships/image" Target="../media/image106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7.png"/><Relationship Id="rId3" Type="http://schemas.openxmlformats.org/officeDocument/2006/relationships/image" Target="../media/image108.jpg"/><Relationship Id="rId4" Type="http://schemas.openxmlformats.org/officeDocument/2006/relationships/image" Target="../media/image109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0.jpg"/><Relationship Id="rId3" Type="http://schemas.openxmlformats.org/officeDocument/2006/relationships/image" Target="../media/image111.png"/><Relationship Id="rId4" Type="http://schemas.openxmlformats.org/officeDocument/2006/relationships/image" Target="../media/image112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35"/>
              <a:t>Combs</a:t>
            </a:r>
            <a:r>
              <a:rPr dirty="0" spc="-350"/>
              <a:t> </a:t>
            </a:r>
            <a:r>
              <a:rPr dirty="0" spc="175"/>
              <a:t>Park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3683" y="2690114"/>
            <a:ext cx="68199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90">
                <a:solidFill>
                  <a:srgbClr val="03A7CC"/>
                </a:solidFill>
                <a:latin typeface="Palatino Linotype"/>
                <a:cs typeface="Palatino Linotype"/>
              </a:rPr>
              <a:t>Preliminary </a:t>
            </a:r>
            <a:r>
              <a:rPr dirty="0" sz="4800" spc="75">
                <a:solidFill>
                  <a:srgbClr val="03A7CC"/>
                </a:solidFill>
                <a:latin typeface="Palatino Linotype"/>
                <a:cs typeface="Palatino Linotype"/>
              </a:rPr>
              <a:t>Master</a:t>
            </a:r>
            <a:r>
              <a:rPr dirty="0" sz="4800" spc="-509">
                <a:solidFill>
                  <a:srgbClr val="03A7CC"/>
                </a:solidFill>
                <a:latin typeface="Palatino Linotype"/>
                <a:cs typeface="Palatino Linotype"/>
              </a:rPr>
              <a:t> </a:t>
            </a:r>
            <a:r>
              <a:rPr dirty="0" sz="4800" spc="85">
                <a:solidFill>
                  <a:srgbClr val="03A7CC"/>
                </a:solidFill>
                <a:latin typeface="Palatino Linotype"/>
                <a:cs typeface="Palatino Linotype"/>
              </a:rPr>
              <a:t>Plan</a:t>
            </a:r>
            <a:endParaRPr sz="4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3683" y="3536696"/>
            <a:ext cx="2463800" cy="937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4600"/>
              </a:lnSpc>
              <a:spcBef>
                <a:spcPts val="100"/>
              </a:spcBef>
            </a:pPr>
            <a:r>
              <a:rPr dirty="0" sz="2400" spc="150">
                <a:latin typeface="Calibri"/>
                <a:cs typeface="Calibri"/>
              </a:rPr>
              <a:t>Listening</a:t>
            </a:r>
            <a:r>
              <a:rPr dirty="0" sz="2400" spc="15">
                <a:latin typeface="Calibri"/>
                <a:cs typeface="Calibri"/>
              </a:rPr>
              <a:t> </a:t>
            </a:r>
            <a:r>
              <a:rPr dirty="0" sz="2400" spc="175">
                <a:latin typeface="Calibri"/>
                <a:cs typeface="Calibri"/>
              </a:rPr>
              <a:t>Session  </a:t>
            </a:r>
            <a:r>
              <a:rPr dirty="0" sz="2400" spc="135">
                <a:latin typeface="Calibri"/>
                <a:cs typeface="Calibri"/>
              </a:rPr>
              <a:t>May </a:t>
            </a:r>
            <a:r>
              <a:rPr dirty="0" sz="2400" spc="100">
                <a:latin typeface="Calibri"/>
                <a:cs typeface="Calibri"/>
              </a:rPr>
              <a:t>18,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150">
                <a:latin typeface="Calibri"/>
                <a:cs typeface="Calibri"/>
              </a:rPr>
              <a:t>2017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8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05121" y="5752338"/>
            <a:ext cx="270281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11568" y="6240017"/>
            <a:ext cx="1725167" cy="298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591550" y="6530340"/>
            <a:ext cx="30480" cy="22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709659" y="6526530"/>
            <a:ext cx="219075" cy="152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709659" y="6537959"/>
            <a:ext cx="219075" cy="7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39000" y="6530340"/>
            <a:ext cx="157733" cy="22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440930" y="6530340"/>
            <a:ext cx="115061" cy="22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631430" y="6530340"/>
            <a:ext cx="463296" cy="228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164830" y="6530340"/>
            <a:ext cx="181356" cy="228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2959" y="6530340"/>
            <a:ext cx="108966" cy="228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709659" y="6541769"/>
            <a:ext cx="219075" cy="1143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253478" y="6541007"/>
            <a:ext cx="1682495" cy="1501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22997" y="5775197"/>
            <a:ext cx="1029461" cy="38633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572" y="0"/>
            <a:ext cx="9139428" cy="231343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0" y="2313431"/>
            <a:ext cx="9144000" cy="231267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0" y="4626102"/>
            <a:ext cx="9144000" cy="223189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18796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 u="none"/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3683" y="1711900"/>
            <a:ext cx="6126480" cy="360299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800" spc="-80" b="1">
                <a:latin typeface="Arial Black"/>
                <a:cs typeface="Arial Black"/>
              </a:rPr>
              <a:t>Why </a:t>
            </a:r>
            <a:r>
              <a:rPr dirty="0" sz="2800" spc="-140" b="1">
                <a:latin typeface="Arial Black"/>
                <a:cs typeface="Arial Black"/>
              </a:rPr>
              <a:t>are </a:t>
            </a:r>
            <a:r>
              <a:rPr dirty="0" sz="2800" spc="-229" b="1">
                <a:latin typeface="Arial Black"/>
                <a:cs typeface="Arial Black"/>
              </a:rPr>
              <a:t>we </a:t>
            </a:r>
            <a:r>
              <a:rPr dirty="0" sz="2800" spc="-125" b="1">
                <a:latin typeface="Arial Black"/>
                <a:cs typeface="Arial Black"/>
              </a:rPr>
              <a:t>here</a:t>
            </a:r>
            <a:r>
              <a:rPr dirty="0" sz="2800" spc="-475" b="1">
                <a:latin typeface="Arial Black"/>
                <a:cs typeface="Arial Black"/>
              </a:rPr>
              <a:t> </a:t>
            </a:r>
            <a:r>
              <a:rPr dirty="0" sz="2800" spc="-125" b="1">
                <a:latin typeface="Arial Black"/>
                <a:cs typeface="Arial Black"/>
              </a:rPr>
              <a:t>tonight?</a:t>
            </a:r>
            <a:endParaRPr sz="2800">
              <a:latin typeface="Arial Black"/>
              <a:cs typeface="Arial Black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6415" algn="l"/>
                <a:tab pos="527685" algn="l"/>
              </a:tabLst>
            </a:pPr>
            <a:r>
              <a:rPr dirty="0" sz="2800" spc="150">
                <a:latin typeface="Calibri"/>
                <a:cs typeface="Calibri"/>
              </a:rPr>
              <a:t>What </a:t>
            </a:r>
            <a:r>
              <a:rPr dirty="0" sz="2800" spc="85">
                <a:latin typeface="Calibri"/>
                <a:cs typeface="Calibri"/>
              </a:rPr>
              <a:t>will </a:t>
            </a:r>
            <a:r>
              <a:rPr dirty="0" sz="2800" spc="175">
                <a:latin typeface="Calibri"/>
                <a:cs typeface="Calibri"/>
              </a:rPr>
              <a:t>we </a:t>
            </a:r>
            <a:r>
              <a:rPr dirty="0" sz="2800" spc="204">
                <a:latin typeface="Calibri"/>
                <a:cs typeface="Calibri"/>
              </a:rPr>
              <a:t>be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 spc="135">
                <a:latin typeface="Calibri"/>
                <a:cs typeface="Calibri"/>
              </a:rPr>
              <a:t>doing?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185">
                <a:latin typeface="Calibri"/>
                <a:cs typeface="Calibri"/>
              </a:rPr>
              <a:t>Process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About </a:t>
            </a:r>
            <a:r>
              <a:rPr dirty="0" sz="2800" spc="260">
                <a:latin typeface="Calibri"/>
                <a:cs typeface="Calibri"/>
              </a:rPr>
              <a:t>Combs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Park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200">
                <a:latin typeface="Calibri"/>
                <a:cs typeface="Calibri"/>
              </a:rPr>
              <a:t>Goals </a:t>
            </a:r>
            <a:r>
              <a:rPr dirty="0" sz="2800" spc="225">
                <a:latin typeface="Calibri"/>
                <a:cs typeface="Calibri"/>
              </a:rPr>
              <a:t>and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155">
                <a:latin typeface="Calibri"/>
                <a:cs typeface="Calibri"/>
              </a:rPr>
              <a:t>Objectives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Preliminary 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140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Overview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Breakout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210">
                <a:latin typeface="Calibri"/>
                <a:cs typeface="Calibri"/>
              </a:rPr>
              <a:t>Groups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95"/>
              </a:spcBef>
              <a:tabLst>
                <a:tab pos="8154034" algn="l"/>
              </a:tabLst>
            </a:pPr>
            <a:r>
              <a:rPr dirty="0" spc="-315"/>
              <a:t> </a:t>
            </a:r>
            <a:r>
              <a:rPr dirty="0" spc="-120"/>
              <a:t>Why </a:t>
            </a:r>
            <a:r>
              <a:rPr dirty="0" spc="-70"/>
              <a:t>Are </a:t>
            </a:r>
            <a:r>
              <a:rPr dirty="0" spc="-245"/>
              <a:t>We </a:t>
            </a:r>
            <a:r>
              <a:rPr dirty="0" spc="-50"/>
              <a:t>Here</a:t>
            </a:r>
            <a:r>
              <a:rPr dirty="0" spc="-375"/>
              <a:t> </a:t>
            </a:r>
            <a:r>
              <a:rPr dirty="0" spc="-10"/>
              <a:t>Tonight?	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30860" marR="375920" indent="-51435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30860" algn="l"/>
                <a:tab pos="531495" algn="l"/>
                <a:tab pos="2368550" algn="l"/>
              </a:tabLst>
            </a:pPr>
            <a:r>
              <a:rPr dirty="0" spc="-204" b="1" u="heavy">
                <a:latin typeface="Arial Black"/>
                <a:cs typeface="Arial Black"/>
              </a:rPr>
              <a:t>Because </a:t>
            </a:r>
            <a:r>
              <a:rPr dirty="0" spc="-80" b="1" u="heavy">
                <a:latin typeface="Arial Black"/>
                <a:cs typeface="Arial Black"/>
              </a:rPr>
              <a:t>you </a:t>
            </a:r>
            <a:r>
              <a:rPr dirty="0" spc="-185" b="1" u="heavy">
                <a:latin typeface="Arial Black"/>
                <a:cs typeface="Arial Black"/>
              </a:rPr>
              <a:t>care</a:t>
            </a:r>
            <a:r>
              <a:rPr dirty="0" spc="-185" b="1">
                <a:latin typeface="Arial Black"/>
                <a:cs typeface="Arial Black"/>
              </a:rPr>
              <a:t> </a:t>
            </a:r>
            <a:r>
              <a:rPr dirty="0" spc="155"/>
              <a:t>about </a:t>
            </a:r>
            <a:r>
              <a:rPr dirty="0" spc="225"/>
              <a:t>Combs </a:t>
            </a:r>
            <a:r>
              <a:rPr dirty="0" spc="175"/>
              <a:t>Park </a:t>
            </a:r>
            <a:r>
              <a:rPr dirty="0" spc="190"/>
              <a:t>and</a:t>
            </a:r>
            <a:r>
              <a:rPr dirty="0" spc="-330"/>
              <a:t> </a:t>
            </a:r>
            <a:r>
              <a:rPr dirty="0" spc="160"/>
              <a:t>your  </a:t>
            </a:r>
            <a:r>
              <a:rPr dirty="0" spc="140"/>
              <a:t>community.	</a:t>
            </a:r>
            <a:r>
              <a:rPr dirty="0" spc="175" u="heavy"/>
              <a:t>Thank </a:t>
            </a:r>
            <a:r>
              <a:rPr dirty="0" spc="160" u="heavy"/>
              <a:t>you</a:t>
            </a:r>
            <a:r>
              <a:rPr dirty="0" spc="160"/>
              <a:t> </a:t>
            </a:r>
            <a:r>
              <a:rPr dirty="0" spc="125"/>
              <a:t>for </a:t>
            </a:r>
            <a:r>
              <a:rPr dirty="0" spc="155"/>
              <a:t>being</a:t>
            </a:r>
            <a:r>
              <a:rPr dirty="0" spc="-170"/>
              <a:t> </a:t>
            </a:r>
            <a:r>
              <a:rPr dirty="0" spc="125"/>
              <a:t>here.</a:t>
            </a:r>
          </a:p>
          <a:p>
            <a:pPr marL="530225" indent="-513715">
              <a:lnSpc>
                <a:spcPct val="100000"/>
              </a:lnSpc>
              <a:spcBef>
                <a:spcPts val="994"/>
              </a:spcBef>
              <a:buAutoNum type="arabicPeriod"/>
              <a:tabLst>
                <a:tab pos="530860" algn="l"/>
                <a:tab pos="531495" algn="l"/>
              </a:tabLst>
            </a:pPr>
            <a:r>
              <a:rPr dirty="0" spc="175"/>
              <a:t>Because </a:t>
            </a:r>
            <a:r>
              <a:rPr dirty="0" spc="180"/>
              <a:t>a </a:t>
            </a:r>
            <a:r>
              <a:rPr dirty="0" spc="125"/>
              <a:t>vision </a:t>
            </a:r>
            <a:r>
              <a:rPr dirty="0" spc="160"/>
              <a:t>plan </a:t>
            </a:r>
            <a:r>
              <a:rPr dirty="0" spc="125"/>
              <a:t>is</a:t>
            </a:r>
            <a:r>
              <a:rPr dirty="0" spc="-215"/>
              <a:t> </a:t>
            </a:r>
            <a:r>
              <a:rPr dirty="0" spc="180"/>
              <a:t>needed…</a:t>
            </a:r>
          </a:p>
          <a:p>
            <a:pPr lvl="1" marL="70231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702945" algn="l"/>
              </a:tabLst>
            </a:pPr>
            <a:r>
              <a:rPr dirty="0" sz="2400" spc="75">
                <a:latin typeface="Calibri"/>
                <a:cs typeface="Calibri"/>
              </a:rPr>
              <a:t>To </a:t>
            </a:r>
            <a:r>
              <a:rPr dirty="0" sz="2400" spc="140">
                <a:latin typeface="Calibri"/>
                <a:cs typeface="Calibri"/>
              </a:rPr>
              <a:t>learn </a:t>
            </a:r>
            <a:r>
              <a:rPr dirty="0" sz="2400" spc="90">
                <a:latin typeface="Calibri"/>
                <a:cs typeface="Calibri"/>
              </a:rPr>
              <a:t>what’s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130">
                <a:latin typeface="Calibri"/>
                <a:cs typeface="Calibri"/>
              </a:rPr>
              <a:t>feasible</a:t>
            </a:r>
            <a:endParaRPr sz="2400">
              <a:latin typeface="Calibri"/>
              <a:cs typeface="Calibri"/>
            </a:endParaRPr>
          </a:p>
          <a:p>
            <a:pPr lvl="1" marL="702310" marR="241935" indent="-22860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702945" algn="l"/>
              </a:tabLst>
            </a:pPr>
            <a:r>
              <a:rPr dirty="0" sz="2400" spc="75">
                <a:latin typeface="Calibri"/>
                <a:cs typeface="Calibri"/>
              </a:rPr>
              <a:t>To </a:t>
            </a:r>
            <a:r>
              <a:rPr dirty="0" sz="2400" spc="155">
                <a:latin typeface="Calibri"/>
                <a:cs typeface="Calibri"/>
              </a:rPr>
              <a:t>guide </a:t>
            </a:r>
            <a:r>
              <a:rPr dirty="0" sz="2400" spc="-135" b="1">
                <a:latin typeface="Arial Black"/>
                <a:cs typeface="Arial Black"/>
              </a:rPr>
              <a:t>phased </a:t>
            </a:r>
            <a:r>
              <a:rPr dirty="0" sz="2400" spc="175">
                <a:latin typeface="Calibri"/>
                <a:cs typeface="Calibri"/>
              </a:rPr>
              <a:t>park </a:t>
            </a:r>
            <a:r>
              <a:rPr dirty="0" sz="2400" spc="150">
                <a:latin typeface="Calibri"/>
                <a:cs typeface="Calibri"/>
              </a:rPr>
              <a:t>investment </a:t>
            </a:r>
            <a:r>
              <a:rPr dirty="0" sz="2400" spc="-35" b="1">
                <a:latin typeface="Arial Black"/>
                <a:cs typeface="Arial Black"/>
              </a:rPr>
              <a:t>for</a:t>
            </a:r>
            <a:r>
              <a:rPr dirty="0" sz="2400" spc="-580" b="1">
                <a:latin typeface="Arial Black"/>
                <a:cs typeface="Arial Black"/>
              </a:rPr>
              <a:t> </a:t>
            </a:r>
            <a:r>
              <a:rPr dirty="0" sz="2400" spc="-80" b="1">
                <a:latin typeface="Arial Black"/>
                <a:cs typeface="Arial Black"/>
              </a:rPr>
              <a:t>the </a:t>
            </a:r>
            <a:r>
              <a:rPr dirty="0" sz="2400" spc="-125" b="1">
                <a:latin typeface="Arial Black"/>
                <a:cs typeface="Arial Black"/>
              </a:rPr>
              <a:t>next  </a:t>
            </a:r>
            <a:r>
              <a:rPr dirty="0" sz="2400" spc="-229" b="1">
                <a:latin typeface="Arial Black"/>
                <a:cs typeface="Arial Black"/>
              </a:rPr>
              <a:t>10+</a:t>
            </a:r>
            <a:r>
              <a:rPr dirty="0" sz="2400" spc="-225" b="1">
                <a:latin typeface="Arial Black"/>
                <a:cs typeface="Arial Black"/>
              </a:rPr>
              <a:t> </a:t>
            </a:r>
            <a:r>
              <a:rPr dirty="0" sz="2400" spc="-140" b="1">
                <a:latin typeface="Arial Black"/>
                <a:cs typeface="Arial Black"/>
              </a:rPr>
              <a:t>years</a:t>
            </a:r>
            <a:endParaRPr sz="2400">
              <a:latin typeface="Arial Black"/>
              <a:cs typeface="Arial Black"/>
            </a:endParaRPr>
          </a:p>
          <a:p>
            <a:pPr lvl="1" marL="702310" indent="-22860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702945" algn="l"/>
              </a:tabLst>
            </a:pPr>
            <a:r>
              <a:rPr dirty="0" sz="2400" spc="75">
                <a:latin typeface="Calibri"/>
                <a:cs typeface="Calibri"/>
              </a:rPr>
              <a:t>To </a:t>
            </a:r>
            <a:r>
              <a:rPr dirty="0" sz="2400" spc="185">
                <a:latin typeface="Calibri"/>
                <a:cs typeface="Calibri"/>
              </a:rPr>
              <a:t>use </a:t>
            </a:r>
            <a:r>
              <a:rPr dirty="0" sz="2400" spc="125">
                <a:latin typeface="Calibri"/>
                <a:cs typeface="Calibri"/>
              </a:rPr>
              <a:t>in </a:t>
            </a:r>
            <a:r>
              <a:rPr dirty="0" sz="2400" spc="140">
                <a:latin typeface="Calibri"/>
                <a:cs typeface="Calibri"/>
              </a:rPr>
              <a:t>obtaining </a:t>
            </a:r>
            <a:r>
              <a:rPr dirty="0" sz="2400" spc="150">
                <a:latin typeface="Calibri"/>
                <a:cs typeface="Calibri"/>
              </a:rPr>
              <a:t>grants </a:t>
            </a:r>
            <a:r>
              <a:rPr dirty="0" sz="2400" spc="135">
                <a:latin typeface="Calibri"/>
                <a:cs typeface="Calibri"/>
              </a:rPr>
              <a:t>and/or</a:t>
            </a:r>
            <a:r>
              <a:rPr dirty="0" sz="2400" spc="-155">
                <a:latin typeface="Calibri"/>
                <a:cs typeface="Calibri"/>
              </a:rPr>
              <a:t> </a:t>
            </a:r>
            <a:r>
              <a:rPr dirty="0" sz="2400" spc="180">
                <a:latin typeface="Calibri"/>
                <a:cs typeface="Calibri"/>
              </a:rPr>
              <a:t>sponsorships</a:t>
            </a:r>
            <a:endParaRPr sz="2400">
              <a:latin typeface="Calibri"/>
              <a:cs typeface="Calibri"/>
            </a:endParaRPr>
          </a:p>
          <a:p>
            <a:pPr marL="530225" marR="5080" indent="-513715">
              <a:lnSpc>
                <a:spcPct val="100000"/>
              </a:lnSpc>
              <a:spcBef>
                <a:spcPts val="994"/>
              </a:spcBef>
              <a:buAutoNum type="arabicPeriod"/>
              <a:tabLst>
                <a:tab pos="530860" algn="l"/>
                <a:tab pos="532130" algn="l"/>
              </a:tabLst>
            </a:pPr>
            <a:r>
              <a:rPr dirty="0" spc="75"/>
              <a:t>To </a:t>
            </a:r>
            <a:r>
              <a:rPr dirty="0" spc="175"/>
              <a:t>show</a:t>
            </a:r>
            <a:r>
              <a:rPr dirty="0" spc="75"/>
              <a:t> </a:t>
            </a:r>
            <a:r>
              <a:rPr dirty="0" spc="165"/>
              <a:t>you</a:t>
            </a:r>
            <a:r>
              <a:rPr dirty="0" spc="75"/>
              <a:t> </a:t>
            </a:r>
            <a:r>
              <a:rPr dirty="0" spc="160"/>
              <a:t>how</a:t>
            </a:r>
            <a:r>
              <a:rPr dirty="0" spc="75"/>
              <a:t> </a:t>
            </a:r>
            <a:r>
              <a:rPr dirty="0" spc="160"/>
              <a:t>your</a:t>
            </a:r>
            <a:r>
              <a:rPr dirty="0" spc="75"/>
              <a:t> </a:t>
            </a:r>
            <a:r>
              <a:rPr dirty="0" spc="140"/>
              <a:t>input</a:t>
            </a:r>
            <a:r>
              <a:rPr dirty="0" spc="75"/>
              <a:t> </a:t>
            </a:r>
            <a:r>
              <a:rPr dirty="0" spc="200"/>
              <a:t>has</a:t>
            </a:r>
            <a:r>
              <a:rPr dirty="0" spc="75"/>
              <a:t> </a:t>
            </a:r>
            <a:r>
              <a:rPr dirty="0" spc="175"/>
              <a:t>been</a:t>
            </a:r>
            <a:r>
              <a:rPr dirty="0" spc="75"/>
              <a:t> </a:t>
            </a:r>
            <a:r>
              <a:rPr dirty="0" spc="110"/>
              <a:t>reflected</a:t>
            </a:r>
            <a:r>
              <a:rPr dirty="0" spc="100"/>
              <a:t> </a:t>
            </a:r>
            <a:r>
              <a:rPr dirty="0" spc="125"/>
              <a:t>in  the </a:t>
            </a:r>
            <a:r>
              <a:rPr dirty="0" spc="114"/>
              <a:t>draft </a:t>
            </a:r>
            <a:r>
              <a:rPr dirty="0" spc="160"/>
              <a:t>plan </a:t>
            </a:r>
            <a:r>
              <a:rPr dirty="0" spc="190"/>
              <a:t>and </a:t>
            </a:r>
            <a:r>
              <a:rPr dirty="0" spc="125"/>
              <a:t>give </a:t>
            </a:r>
            <a:r>
              <a:rPr dirty="0" spc="165"/>
              <a:t>you </a:t>
            </a:r>
            <a:r>
              <a:rPr dirty="0" spc="125"/>
              <a:t>the </a:t>
            </a:r>
            <a:r>
              <a:rPr dirty="0" spc="135"/>
              <a:t>opportunity </a:t>
            </a:r>
            <a:r>
              <a:rPr dirty="0" spc="100"/>
              <a:t>to  </a:t>
            </a:r>
            <a:r>
              <a:rPr dirty="0" spc="130"/>
              <a:t>provide</a:t>
            </a:r>
            <a:r>
              <a:rPr dirty="0" spc="10"/>
              <a:t> </a:t>
            </a:r>
            <a:r>
              <a:rPr dirty="0" spc="135"/>
              <a:t>feedback.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18796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 u="none"/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3683" y="1711900"/>
            <a:ext cx="6126480" cy="360299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Why are </a:t>
            </a:r>
            <a:r>
              <a:rPr dirty="0" sz="2800" spc="175">
                <a:latin typeface="Calibri"/>
                <a:cs typeface="Calibri"/>
              </a:rPr>
              <a:t>we here</a:t>
            </a:r>
            <a:r>
              <a:rPr dirty="0" sz="2800" spc="-240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tonight?</a:t>
            </a:r>
            <a:endParaRPr sz="2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800" spc="-80" b="1">
                <a:latin typeface="Arial Black"/>
                <a:cs typeface="Arial Black"/>
              </a:rPr>
              <a:t>What </a:t>
            </a:r>
            <a:r>
              <a:rPr dirty="0" sz="2800" spc="-120" b="1">
                <a:latin typeface="Arial Black"/>
                <a:cs typeface="Arial Black"/>
              </a:rPr>
              <a:t>will </a:t>
            </a:r>
            <a:r>
              <a:rPr dirty="0" sz="2800" spc="-229" b="1">
                <a:latin typeface="Arial Black"/>
                <a:cs typeface="Arial Black"/>
              </a:rPr>
              <a:t>we </a:t>
            </a:r>
            <a:r>
              <a:rPr dirty="0" sz="2800" spc="-155" b="1">
                <a:latin typeface="Arial Black"/>
                <a:cs typeface="Arial Black"/>
              </a:rPr>
              <a:t>be</a:t>
            </a:r>
            <a:r>
              <a:rPr dirty="0" sz="2800" spc="-540" b="1">
                <a:latin typeface="Arial Black"/>
                <a:cs typeface="Arial Black"/>
              </a:rPr>
              <a:t> </a:t>
            </a:r>
            <a:r>
              <a:rPr dirty="0" sz="2800" spc="-165" b="1">
                <a:latin typeface="Arial Black"/>
                <a:cs typeface="Arial Black"/>
              </a:rPr>
              <a:t>doing?</a:t>
            </a:r>
            <a:endParaRPr sz="2800">
              <a:latin typeface="Arial Black"/>
              <a:cs typeface="Arial Black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185">
                <a:latin typeface="Calibri"/>
                <a:cs typeface="Calibri"/>
              </a:rPr>
              <a:t>Process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About </a:t>
            </a:r>
            <a:r>
              <a:rPr dirty="0" sz="2800" spc="260">
                <a:latin typeface="Calibri"/>
                <a:cs typeface="Calibri"/>
              </a:rPr>
              <a:t>Combs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Park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200">
                <a:latin typeface="Calibri"/>
                <a:cs typeface="Calibri"/>
              </a:rPr>
              <a:t>Goals </a:t>
            </a:r>
            <a:r>
              <a:rPr dirty="0" sz="2800" spc="225">
                <a:latin typeface="Calibri"/>
                <a:cs typeface="Calibri"/>
              </a:rPr>
              <a:t>and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155">
                <a:latin typeface="Calibri"/>
                <a:cs typeface="Calibri"/>
              </a:rPr>
              <a:t>Objectives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Preliminary 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140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Overview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Breakout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210">
                <a:latin typeface="Calibri"/>
                <a:cs typeface="Calibri"/>
              </a:rPr>
              <a:t>Groups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95"/>
              </a:spcBef>
              <a:tabLst>
                <a:tab pos="8154034" algn="l"/>
              </a:tabLst>
            </a:pPr>
            <a:r>
              <a:rPr dirty="0" spc="-380"/>
              <a:t> </a:t>
            </a:r>
            <a:r>
              <a:rPr dirty="0" spc="15"/>
              <a:t>What </a:t>
            </a:r>
            <a:r>
              <a:rPr dirty="0" spc="-25"/>
              <a:t>will </a:t>
            </a:r>
            <a:r>
              <a:rPr dirty="0" spc="-80"/>
              <a:t>we </a:t>
            </a:r>
            <a:r>
              <a:rPr dirty="0" spc="10"/>
              <a:t>be</a:t>
            </a:r>
            <a:r>
              <a:rPr dirty="0" spc="-740"/>
              <a:t> </a:t>
            </a:r>
            <a:r>
              <a:rPr dirty="0" spc="-50"/>
              <a:t>doing?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5301" y="1761155"/>
            <a:ext cx="7336155" cy="377507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05">
                <a:latin typeface="Calibri"/>
                <a:cs typeface="Calibri"/>
              </a:rPr>
              <a:t>We</a:t>
            </a:r>
            <a:r>
              <a:rPr dirty="0" sz="2800" spc="0">
                <a:latin typeface="Calibri"/>
                <a:cs typeface="Calibri"/>
              </a:rPr>
              <a:t> </a:t>
            </a:r>
            <a:r>
              <a:rPr dirty="0" sz="2800" spc="60">
                <a:latin typeface="Calibri"/>
                <a:cs typeface="Calibri"/>
              </a:rPr>
              <a:t>will: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05">
                <a:latin typeface="Calibri"/>
                <a:cs typeface="Calibri"/>
              </a:rPr>
              <a:t>Review </a:t>
            </a:r>
            <a:r>
              <a:rPr dirty="0" sz="2400" spc="125">
                <a:latin typeface="Calibri"/>
                <a:cs typeface="Calibri"/>
              </a:rPr>
              <a:t>the </a:t>
            </a:r>
            <a:r>
              <a:rPr dirty="0" sz="2400" spc="135">
                <a:latin typeface="Calibri"/>
                <a:cs typeface="Calibri"/>
              </a:rPr>
              <a:t>Master </a:t>
            </a:r>
            <a:r>
              <a:rPr dirty="0" sz="2400" spc="155">
                <a:latin typeface="Calibri"/>
                <a:cs typeface="Calibri"/>
              </a:rPr>
              <a:t>Planning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155">
                <a:latin typeface="Calibri"/>
                <a:cs typeface="Calibri"/>
              </a:rPr>
              <a:t>Process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10">
                <a:latin typeface="Calibri"/>
                <a:cs typeface="Calibri"/>
              </a:rPr>
              <a:t>Review </a:t>
            </a:r>
            <a:r>
              <a:rPr dirty="0" sz="2400" spc="204">
                <a:latin typeface="Calibri"/>
                <a:cs typeface="Calibri"/>
              </a:rPr>
              <a:t>some </a:t>
            </a:r>
            <a:r>
              <a:rPr dirty="0" sz="2400" spc="150">
                <a:latin typeface="Calibri"/>
                <a:cs typeface="Calibri"/>
              </a:rPr>
              <a:t>quick </a:t>
            </a:r>
            <a:r>
              <a:rPr dirty="0" sz="2400" spc="125">
                <a:latin typeface="Calibri"/>
                <a:cs typeface="Calibri"/>
              </a:rPr>
              <a:t>facts </a:t>
            </a:r>
            <a:r>
              <a:rPr dirty="0" sz="2400" spc="155">
                <a:latin typeface="Calibri"/>
                <a:cs typeface="Calibri"/>
              </a:rPr>
              <a:t>about </a:t>
            </a:r>
            <a:r>
              <a:rPr dirty="0" sz="2400" spc="225">
                <a:latin typeface="Calibri"/>
                <a:cs typeface="Calibri"/>
              </a:rPr>
              <a:t>Combs</a:t>
            </a:r>
            <a:r>
              <a:rPr dirty="0" sz="2400" spc="-200">
                <a:latin typeface="Calibri"/>
                <a:cs typeface="Calibri"/>
              </a:rPr>
              <a:t> </a:t>
            </a:r>
            <a:r>
              <a:rPr dirty="0" sz="2400" spc="165">
                <a:latin typeface="Calibri"/>
                <a:cs typeface="Calibri"/>
              </a:rPr>
              <a:t>Park</a:t>
            </a:r>
            <a:endParaRPr sz="2400">
              <a:latin typeface="Calibri"/>
              <a:cs typeface="Calibri"/>
            </a:endParaRPr>
          </a:p>
          <a:p>
            <a:pPr lvl="1" marL="698500" marR="508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85">
                <a:latin typeface="Calibri"/>
                <a:cs typeface="Calibri"/>
              </a:rPr>
              <a:t>Talk </a:t>
            </a:r>
            <a:r>
              <a:rPr dirty="0" sz="2400" spc="155">
                <a:latin typeface="Calibri"/>
                <a:cs typeface="Calibri"/>
              </a:rPr>
              <a:t>about </a:t>
            </a:r>
            <a:r>
              <a:rPr dirty="0" sz="2400" spc="125">
                <a:latin typeface="Calibri"/>
                <a:cs typeface="Calibri"/>
              </a:rPr>
              <a:t>the </a:t>
            </a:r>
            <a:r>
              <a:rPr dirty="0" sz="2400" spc="160">
                <a:latin typeface="Calibri"/>
                <a:cs typeface="Calibri"/>
              </a:rPr>
              <a:t>Goals </a:t>
            </a:r>
            <a:r>
              <a:rPr dirty="0" sz="2400" spc="190">
                <a:latin typeface="Calibri"/>
                <a:cs typeface="Calibri"/>
              </a:rPr>
              <a:t>and </a:t>
            </a:r>
            <a:r>
              <a:rPr dirty="0" sz="2400" spc="130">
                <a:latin typeface="Calibri"/>
                <a:cs typeface="Calibri"/>
              </a:rPr>
              <a:t>Objectives for </a:t>
            </a:r>
            <a:r>
              <a:rPr dirty="0" sz="2400" spc="125">
                <a:latin typeface="Calibri"/>
                <a:cs typeface="Calibri"/>
              </a:rPr>
              <a:t>the  </a:t>
            </a:r>
            <a:r>
              <a:rPr dirty="0" sz="2400" spc="135">
                <a:latin typeface="Calibri"/>
                <a:cs typeface="Calibri"/>
              </a:rPr>
              <a:t>Master </a:t>
            </a:r>
            <a:r>
              <a:rPr dirty="0" sz="2400" spc="155">
                <a:latin typeface="Calibri"/>
                <a:cs typeface="Calibri"/>
              </a:rPr>
              <a:t>Plan </a:t>
            </a:r>
            <a:r>
              <a:rPr dirty="0" sz="2400" spc="110">
                <a:latin typeface="Calibri"/>
                <a:cs typeface="Calibri"/>
              </a:rPr>
              <a:t>that </a:t>
            </a:r>
            <a:r>
              <a:rPr dirty="0" sz="2400" spc="130">
                <a:latin typeface="Calibri"/>
                <a:cs typeface="Calibri"/>
              </a:rPr>
              <a:t>were </a:t>
            </a:r>
            <a:r>
              <a:rPr dirty="0" sz="2400" spc="150">
                <a:latin typeface="Calibri"/>
                <a:cs typeface="Calibri"/>
              </a:rPr>
              <a:t>developed </a:t>
            </a:r>
            <a:r>
              <a:rPr dirty="0" sz="2400" spc="185">
                <a:latin typeface="Calibri"/>
                <a:cs typeface="Calibri"/>
              </a:rPr>
              <a:t>based </a:t>
            </a:r>
            <a:r>
              <a:rPr dirty="0" sz="2400" spc="190">
                <a:latin typeface="Calibri"/>
                <a:cs typeface="Calibri"/>
              </a:rPr>
              <a:t>on</a:t>
            </a:r>
            <a:r>
              <a:rPr dirty="0" sz="2400" spc="-285">
                <a:latin typeface="Calibri"/>
                <a:cs typeface="Calibri"/>
              </a:rPr>
              <a:t> </a:t>
            </a:r>
            <a:r>
              <a:rPr dirty="0" sz="2400" spc="125">
                <a:latin typeface="Calibri"/>
                <a:cs typeface="Calibri"/>
              </a:rPr>
              <a:t>the  </a:t>
            </a:r>
            <a:r>
              <a:rPr dirty="0" sz="2400" spc="140">
                <a:latin typeface="Calibri"/>
                <a:cs typeface="Calibri"/>
              </a:rPr>
              <a:t>previous </a:t>
            </a:r>
            <a:r>
              <a:rPr dirty="0" sz="2400" spc="150">
                <a:latin typeface="Calibri"/>
                <a:cs typeface="Calibri"/>
              </a:rPr>
              <a:t>Listening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175">
                <a:latin typeface="Calibri"/>
                <a:cs typeface="Calibri"/>
              </a:rPr>
              <a:t>Session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00">
                <a:latin typeface="Calibri"/>
                <a:cs typeface="Calibri"/>
              </a:rPr>
              <a:t>Take </a:t>
            </a:r>
            <a:r>
              <a:rPr dirty="0" sz="2400" spc="180">
                <a:latin typeface="Calibri"/>
                <a:cs typeface="Calibri"/>
              </a:rPr>
              <a:t>a </a:t>
            </a:r>
            <a:r>
              <a:rPr dirty="0" sz="2400" spc="135">
                <a:latin typeface="Calibri"/>
                <a:cs typeface="Calibri"/>
              </a:rPr>
              <a:t>tour </a:t>
            </a:r>
            <a:r>
              <a:rPr dirty="0" sz="2400" spc="125">
                <a:latin typeface="Calibri"/>
                <a:cs typeface="Calibri"/>
              </a:rPr>
              <a:t>of </a:t>
            </a:r>
            <a:r>
              <a:rPr dirty="0" sz="2400" spc="125">
                <a:latin typeface="Calibri"/>
                <a:cs typeface="Calibri"/>
              </a:rPr>
              <a:t>the </a:t>
            </a:r>
            <a:r>
              <a:rPr dirty="0" sz="2400" spc="135">
                <a:latin typeface="Calibri"/>
                <a:cs typeface="Calibri"/>
              </a:rPr>
              <a:t>Preliminary Master</a:t>
            </a:r>
            <a:r>
              <a:rPr dirty="0" sz="2400" spc="-225">
                <a:latin typeface="Calibri"/>
                <a:cs typeface="Calibri"/>
              </a:rPr>
              <a:t> </a:t>
            </a:r>
            <a:r>
              <a:rPr dirty="0" sz="2400" spc="150">
                <a:latin typeface="Calibri"/>
                <a:cs typeface="Calibri"/>
              </a:rPr>
              <a:t>Plan</a:t>
            </a:r>
            <a:endParaRPr sz="2400">
              <a:latin typeface="Calibri"/>
              <a:cs typeface="Calibri"/>
            </a:endParaRPr>
          </a:p>
          <a:p>
            <a:pPr lvl="1" marL="698500" marR="74930" indent="-22860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50">
                <a:latin typeface="Calibri"/>
                <a:cs typeface="Calibri"/>
              </a:rPr>
              <a:t>Gather </a:t>
            </a:r>
            <a:r>
              <a:rPr dirty="0" sz="2400" spc="105">
                <a:latin typeface="Calibri"/>
                <a:cs typeface="Calibri"/>
              </a:rPr>
              <a:t>at </a:t>
            </a:r>
            <a:r>
              <a:rPr dirty="0" sz="2400" spc="125">
                <a:latin typeface="Calibri"/>
                <a:cs typeface="Calibri"/>
              </a:rPr>
              <a:t>several </a:t>
            </a:r>
            <a:r>
              <a:rPr dirty="0" sz="2400" spc="130">
                <a:latin typeface="Calibri"/>
                <a:cs typeface="Calibri"/>
              </a:rPr>
              <a:t>tables </a:t>
            </a:r>
            <a:r>
              <a:rPr dirty="0" sz="2400" spc="105">
                <a:latin typeface="Calibri"/>
                <a:cs typeface="Calibri"/>
              </a:rPr>
              <a:t>to </a:t>
            </a:r>
            <a:r>
              <a:rPr dirty="0" sz="2400" spc="125">
                <a:latin typeface="Calibri"/>
                <a:cs typeface="Calibri"/>
              </a:rPr>
              <a:t>get </a:t>
            </a:r>
            <a:r>
              <a:rPr dirty="0" sz="2400" spc="155">
                <a:latin typeface="Calibri"/>
                <a:cs typeface="Calibri"/>
              </a:rPr>
              <a:t>your feedback</a:t>
            </a:r>
            <a:r>
              <a:rPr dirty="0" sz="2400" spc="-195">
                <a:latin typeface="Calibri"/>
                <a:cs typeface="Calibri"/>
              </a:rPr>
              <a:t> </a:t>
            </a:r>
            <a:r>
              <a:rPr dirty="0" sz="2400" spc="-50">
                <a:latin typeface="Calibri"/>
                <a:cs typeface="Calibri"/>
              </a:rPr>
              <a:t>/  </a:t>
            </a:r>
            <a:r>
              <a:rPr dirty="0" sz="2400" spc="185">
                <a:latin typeface="Calibri"/>
                <a:cs typeface="Calibri"/>
              </a:rPr>
              <a:t>comments </a:t>
            </a:r>
            <a:r>
              <a:rPr dirty="0" sz="2400" spc="-50">
                <a:latin typeface="Calibri"/>
                <a:cs typeface="Calibri"/>
              </a:rPr>
              <a:t>/ </a:t>
            </a:r>
            <a:r>
              <a:rPr dirty="0" sz="2400" spc="110">
                <a:latin typeface="Calibri"/>
                <a:cs typeface="Calibri"/>
              </a:rPr>
              <a:t>likes </a:t>
            </a:r>
            <a:r>
              <a:rPr dirty="0" sz="2400" spc="-50">
                <a:latin typeface="Calibri"/>
                <a:cs typeface="Calibri"/>
              </a:rPr>
              <a:t>/</a:t>
            </a:r>
            <a:r>
              <a:rPr dirty="0" sz="2400" spc="55">
                <a:latin typeface="Calibri"/>
                <a:cs typeface="Calibri"/>
              </a:rPr>
              <a:t> </a:t>
            </a:r>
            <a:r>
              <a:rPr dirty="0" sz="2400" spc="125">
                <a:latin typeface="Calibri"/>
                <a:cs typeface="Calibri"/>
              </a:rPr>
              <a:t>dislikes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18796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 u="none"/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3683" y="1711900"/>
            <a:ext cx="6126480" cy="360299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Why are </a:t>
            </a:r>
            <a:r>
              <a:rPr dirty="0" sz="2800" spc="175">
                <a:latin typeface="Calibri"/>
                <a:cs typeface="Calibri"/>
              </a:rPr>
              <a:t>we here</a:t>
            </a:r>
            <a:r>
              <a:rPr dirty="0" sz="2800" spc="-240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tonight?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6415" algn="l"/>
                <a:tab pos="527685" algn="l"/>
              </a:tabLst>
            </a:pPr>
            <a:r>
              <a:rPr dirty="0" sz="2800" spc="150">
                <a:latin typeface="Calibri"/>
                <a:cs typeface="Calibri"/>
              </a:rPr>
              <a:t>What </a:t>
            </a:r>
            <a:r>
              <a:rPr dirty="0" sz="2800" spc="85">
                <a:latin typeface="Calibri"/>
                <a:cs typeface="Calibri"/>
              </a:rPr>
              <a:t>will </a:t>
            </a:r>
            <a:r>
              <a:rPr dirty="0" sz="2800" spc="175">
                <a:latin typeface="Calibri"/>
                <a:cs typeface="Calibri"/>
              </a:rPr>
              <a:t>we </a:t>
            </a:r>
            <a:r>
              <a:rPr dirty="0" sz="2800" spc="204">
                <a:latin typeface="Calibri"/>
                <a:cs typeface="Calibri"/>
              </a:rPr>
              <a:t>be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 spc="135">
                <a:latin typeface="Calibri"/>
                <a:cs typeface="Calibri"/>
              </a:rPr>
              <a:t>doing?</a:t>
            </a:r>
            <a:endParaRPr sz="2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800" spc="-125" b="1">
                <a:latin typeface="Arial Black"/>
                <a:cs typeface="Arial Black"/>
              </a:rPr>
              <a:t>Master </a:t>
            </a:r>
            <a:r>
              <a:rPr dirty="0" sz="2800" spc="-140" b="1">
                <a:latin typeface="Arial Black"/>
                <a:cs typeface="Arial Black"/>
              </a:rPr>
              <a:t>Plan</a:t>
            </a:r>
            <a:r>
              <a:rPr dirty="0" sz="2800" spc="-375" b="1">
                <a:latin typeface="Arial Black"/>
                <a:cs typeface="Arial Black"/>
              </a:rPr>
              <a:t> </a:t>
            </a:r>
            <a:r>
              <a:rPr dirty="0" sz="2800" spc="-250" b="1">
                <a:latin typeface="Arial Black"/>
                <a:cs typeface="Arial Black"/>
              </a:rPr>
              <a:t>Process</a:t>
            </a:r>
            <a:endParaRPr sz="2800">
              <a:latin typeface="Arial Black"/>
              <a:cs typeface="Arial Black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About </a:t>
            </a:r>
            <a:r>
              <a:rPr dirty="0" sz="2800" spc="260">
                <a:latin typeface="Calibri"/>
                <a:cs typeface="Calibri"/>
              </a:rPr>
              <a:t>Combs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Park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200">
                <a:latin typeface="Calibri"/>
                <a:cs typeface="Calibri"/>
              </a:rPr>
              <a:t>Goals </a:t>
            </a:r>
            <a:r>
              <a:rPr dirty="0" sz="2800" spc="225">
                <a:latin typeface="Calibri"/>
                <a:cs typeface="Calibri"/>
              </a:rPr>
              <a:t>and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155">
                <a:latin typeface="Calibri"/>
                <a:cs typeface="Calibri"/>
              </a:rPr>
              <a:t>Objectives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Preliminary 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140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Overview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Breakout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210">
                <a:latin typeface="Calibri"/>
                <a:cs typeface="Calibri"/>
              </a:rPr>
              <a:t>Groups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0546" y="1874520"/>
            <a:ext cx="7204709" cy="4415790"/>
          </a:xfrm>
          <a:custGeom>
            <a:avLst/>
            <a:gdLst/>
            <a:ahLst/>
            <a:cxnLst/>
            <a:rect l="l" t="t" r="r" b="b"/>
            <a:pathLst>
              <a:path w="7204709" h="4415790">
                <a:moveTo>
                  <a:pt x="4997196" y="3311652"/>
                </a:moveTo>
                <a:lnTo>
                  <a:pt x="4997196" y="1104137"/>
                </a:lnTo>
                <a:lnTo>
                  <a:pt x="0" y="1104138"/>
                </a:lnTo>
                <a:lnTo>
                  <a:pt x="0" y="3311652"/>
                </a:lnTo>
                <a:lnTo>
                  <a:pt x="4997196" y="3311652"/>
                </a:lnTo>
                <a:close/>
              </a:path>
              <a:path w="7204709" h="4415790">
                <a:moveTo>
                  <a:pt x="7204709" y="2208275"/>
                </a:moveTo>
                <a:lnTo>
                  <a:pt x="4997196" y="0"/>
                </a:lnTo>
                <a:lnTo>
                  <a:pt x="4997196" y="4415790"/>
                </a:lnTo>
                <a:lnTo>
                  <a:pt x="7204709" y="2208275"/>
                </a:lnTo>
                <a:close/>
              </a:path>
            </a:pathLst>
          </a:custGeom>
          <a:solidFill>
            <a:srgbClr val="CCD1D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2244" y="935227"/>
            <a:ext cx="7846059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32725" algn="l"/>
              </a:tabLst>
            </a:pPr>
            <a:r>
              <a:rPr dirty="0" spc="-385"/>
              <a:t> </a:t>
            </a:r>
            <a:r>
              <a:rPr dirty="0" spc="75"/>
              <a:t>Master </a:t>
            </a:r>
            <a:r>
              <a:rPr dirty="0" spc="75"/>
              <a:t>Plan</a:t>
            </a:r>
            <a:r>
              <a:rPr dirty="0" spc="-500"/>
              <a:t> </a:t>
            </a:r>
            <a:r>
              <a:rPr dirty="0" spc="75"/>
              <a:t>Process	</a:t>
            </a:r>
          </a:p>
        </p:txBody>
      </p:sp>
      <p:sp>
        <p:nvSpPr>
          <p:cNvPr id="4" name="object 4"/>
          <p:cNvSpPr/>
          <p:nvPr/>
        </p:nvSpPr>
        <p:spPr>
          <a:xfrm>
            <a:off x="696468" y="3199638"/>
            <a:ext cx="1628775" cy="1766570"/>
          </a:xfrm>
          <a:custGeom>
            <a:avLst/>
            <a:gdLst/>
            <a:ahLst/>
            <a:cxnLst/>
            <a:rect l="l" t="t" r="r" b="b"/>
            <a:pathLst>
              <a:path w="1628775" h="1766570">
                <a:moveTo>
                  <a:pt x="1628394" y="1494282"/>
                </a:moveTo>
                <a:lnTo>
                  <a:pt x="1628394" y="271272"/>
                </a:lnTo>
                <a:lnTo>
                  <a:pt x="1624033" y="222432"/>
                </a:lnTo>
                <a:lnTo>
                  <a:pt x="1611456" y="176497"/>
                </a:lnTo>
                <a:lnTo>
                  <a:pt x="1591422" y="134224"/>
                </a:lnTo>
                <a:lnTo>
                  <a:pt x="1564691" y="96373"/>
                </a:lnTo>
                <a:lnTo>
                  <a:pt x="1532020" y="63702"/>
                </a:lnTo>
                <a:lnTo>
                  <a:pt x="1494169" y="36971"/>
                </a:lnTo>
                <a:lnTo>
                  <a:pt x="1451896" y="16937"/>
                </a:lnTo>
                <a:lnTo>
                  <a:pt x="1405961" y="4360"/>
                </a:lnTo>
                <a:lnTo>
                  <a:pt x="1357122" y="0"/>
                </a:lnTo>
                <a:lnTo>
                  <a:pt x="271272" y="0"/>
                </a:lnTo>
                <a:lnTo>
                  <a:pt x="222432" y="4360"/>
                </a:lnTo>
                <a:lnTo>
                  <a:pt x="176497" y="16937"/>
                </a:lnTo>
                <a:lnTo>
                  <a:pt x="134224" y="36971"/>
                </a:lnTo>
                <a:lnTo>
                  <a:pt x="96373" y="63702"/>
                </a:lnTo>
                <a:lnTo>
                  <a:pt x="63702" y="96373"/>
                </a:lnTo>
                <a:lnTo>
                  <a:pt x="36971" y="134224"/>
                </a:lnTo>
                <a:lnTo>
                  <a:pt x="16937" y="176497"/>
                </a:lnTo>
                <a:lnTo>
                  <a:pt x="4360" y="222432"/>
                </a:lnTo>
                <a:lnTo>
                  <a:pt x="0" y="271272"/>
                </a:lnTo>
                <a:lnTo>
                  <a:pt x="0" y="1494282"/>
                </a:lnTo>
                <a:lnTo>
                  <a:pt x="4360" y="1543147"/>
                </a:lnTo>
                <a:lnTo>
                  <a:pt x="16937" y="1589152"/>
                </a:lnTo>
                <a:lnTo>
                  <a:pt x="36971" y="1631526"/>
                </a:lnTo>
                <a:lnTo>
                  <a:pt x="63702" y="1669498"/>
                </a:lnTo>
                <a:lnTo>
                  <a:pt x="96373" y="1702295"/>
                </a:lnTo>
                <a:lnTo>
                  <a:pt x="134224" y="1729147"/>
                </a:lnTo>
                <a:lnTo>
                  <a:pt x="176497" y="1749282"/>
                </a:lnTo>
                <a:lnTo>
                  <a:pt x="222432" y="1761929"/>
                </a:lnTo>
                <a:lnTo>
                  <a:pt x="271272" y="1766316"/>
                </a:lnTo>
                <a:lnTo>
                  <a:pt x="1357122" y="1766316"/>
                </a:lnTo>
                <a:lnTo>
                  <a:pt x="1405961" y="1761929"/>
                </a:lnTo>
                <a:lnTo>
                  <a:pt x="1451896" y="1749282"/>
                </a:lnTo>
                <a:lnTo>
                  <a:pt x="1494169" y="1729147"/>
                </a:lnTo>
                <a:lnTo>
                  <a:pt x="1532020" y="1702295"/>
                </a:lnTo>
                <a:lnTo>
                  <a:pt x="1564691" y="1669498"/>
                </a:lnTo>
                <a:lnTo>
                  <a:pt x="1591422" y="1631526"/>
                </a:lnTo>
                <a:lnTo>
                  <a:pt x="1611456" y="1589152"/>
                </a:lnTo>
                <a:lnTo>
                  <a:pt x="1624033" y="1543147"/>
                </a:lnTo>
                <a:lnTo>
                  <a:pt x="1628394" y="1494282"/>
                </a:lnTo>
                <a:close/>
              </a:path>
            </a:pathLst>
          </a:custGeom>
          <a:solidFill>
            <a:srgbClr val="1B58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90372" y="3192779"/>
            <a:ext cx="1641475" cy="1779270"/>
          </a:xfrm>
          <a:custGeom>
            <a:avLst/>
            <a:gdLst/>
            <a:ahLst/>
            <a:cxnLst/>
            <a:rect l="l" t="t" r="r" b="b"/>
            <a:pathLst>
              <a:path w="1641475" h="1779270">
                <a:moveTo>
                  <a:pt x="1641348" y="1501902"/>
                </a:moveTo>
                <a:lnTo>
                  <a:pt x="1641348" y="278130"/>
                </a:lnTo>
                <a:lnTo>
                  <a:pt x="1639824" y="249936"/>
                </a:lnTo>
                <a:lnTo>
                  <a:pt x="1630107" y="200445"/>
                </a:lnTo>
                <a:lnTo>
                  <a:pt x="1612134" y="154561"/>
                </a:lnTo>
                <a:lnTo>
                  <a:pt x="1586740" y="113100"/>
                </a:lnTo>
                <a:lnTo>
                  <a:pt x="1554760" y="76881"/>
                </a:lnTo>
                <a:lnTo>
                  <a:pt x="1517031" y="46719"/>
                </a:lnTo>
                <a:lnTo>
                  <a:pt x="1474387" y="23434"/>
                </a:lnTo>
                <a:lnTo>
                  <a:pt x="1427663" y="7842"/>
                </a:lnTo>
                <a:lnTo>
                  <a:pt x="1377696" y="762"/>
                </a:lnTo>
                <a:lnTo>
                  <a:pt x="1363218" y="0"/>
                </a:lnTo>
                <a:lnTo>
                  <a:pt x="277368" y="0"/>
                </a:lnTo>
                <a:lnTo>
                  <a:pt x="226715" y="4984"/>
                </a:lnTo>
                <a:lnTo>
                  <a:pt x="179096" y="18335"/>
                </a:lnTo>
                <a:lnTo>
                  <a:pt x="135333" y="39375"/>
                </a:lnTo>
                <a:lnTo>
                  <a:pt x="96245" y="67427"/>
                </a:lnTo>
                <a:lnTo>
                  <a:pt x="62652" y="101814"/>
                </a:lnTo>
                <a:lnTo>
                  <a:pt x="35375" y="141860"/>
                </a:lnTo>
                <a:lnTo>
                  <a:pt x="15233" y="186887"/>
                </a:lnTo>
                <a:lnTo>
                  <a:pt x="3047" y="236220"/>
                </a:lnTo>
                <a:lnTo>
                  <a:pt x="0" y="263652"/>
                </a:lnTo>
                <a:lnTo>
                  <a:pt x="0" y="1515618"/>
                </a:lnTo>
                <a:lnTo>
                  <a:pt x="762" y="1530096"/>
                </a:lnTo>
                <a:lnTo>
                  <a:pt x="5334" y="1557528"/>
                </a:lnTo>
                <a:lnTo>
                  <a:pt x="12192" y="1581037"/>
                </a:lnTo>
                <a:lnTo>
                  <a:pt x="12192" y="278130"/>
                </a:lnTo>
                <a:lnTo>
                  <a:pt x="13715" y="250698"/>
                </a:lnTo>
                <a:lnTo>
                  <a:pt x="13715" y="251460"/>
                </a:lnTo>
                <a:lnTo>
                  <a:pt x="15239" y="237744"/>
                </a:lnTo>
                <a:lnTo>
                  <a:pt x="17525" y="224790"/>
                </a:lnTo>
                <a:lnTo>
                  <a:pt x="20574" y="211836"/>
                </a:lnTo>
                <a:lnTo>
                  <a:pt x="24383" y="198882"/>
                </a:lnTo>
                <a:lnTo>
                  <a:pt x="24383" y="199644"/>
                </a:lnTo>
                <a:lnTo>
                  <a:pt x="28193" y="186690"/>
                </a:lnTo>
                <a:lnTo>
                  <a:pt x="28193" y="187452"/>
                </a:lnTo>
                <a:lnTo>
                  <a:pt x="33527" y="174498"/>
                </a:lnTo>
                <a:lnTo>
                  <a:pt x="33527" y="175260"/>
                </a:lnTo>
                <a:lnTo>
                  <a:pt x="38099" y="164809"/>
                </a:lnTo>
                <a:lnTo>
                  <a:pt x="38099" y="163068"/>
                </a:lnTo>
                <a:lnTo>
                  <a:pt x="44195" y="151638"/>
                </a:lnTo>
                <a:lnTo>
                  <a:pt x="51053" y="140208"/>
                </a:lnTo>
                <a:lnTo>
                  <a:pt x="51053" y="140970"/>
                </a:lnTo>
                <a:lnTo>
                  <a:pt x="57911" y="129540"/>
                </a:lnTo>
                <a:lnTo>
                  <a:pt x="57911" y="130302"/>
                </a:lnTo>
                <a:lnTo>
                  <a:pt x="64769" y="119634"/>
                </a:lnTo>
                <a:lnTo>
                  <a:pt x="81533" y="99822"/>
                </a:lnTo>
                <a:lnTo>
                  <a:pt x="89915" y="90678"/>
                </a:lnTo>
                <a:lnTo>
                  <a:pt x="99059" y="81534"/>
                </a:lnTo>
                <a:lnTo>
                  <a:pt x="99059" y="82296"/>
                </a:lnTo>
                <a:lnTo>
                  <a:pt x="108965" y="73152"/>
                </a:lnTo>
                <a:lnTo>
                  <a:pt x="108965" y="73914"/>
                </a:lnTo>
                <a:lnTo>
                  <a:pt x="118871" y="65532"/>
                </a:lnTo>
                <a:lnTo>
                  <a:pt x="129539" y="57912"/>
                </a:lnTo>
                <a:lnTo>
                  <a:pt x="129539" y="58674"/>
                </a:lnTo>
                <a:lnTo>
                  <a:pt x="140207" y="51054"/>
                </a:lnTo>
                <a:lnTo>
                  <a:pt x="140207" y="51816"/>
                </a:lnTo>
                <a:lnTo>
                  <a:pt x="150876" y="45415"/>
                </a:lnTo>
                <a:lnTo>
                  <a:pt x="150876" y="44958"/>
                </a:lnTo>
                <a:lnTo>
                  <a:pt x="162305" y="39243"/>
                </a:lnTo>
                <a:lnTo>
                  <a:pt x="162305" y="38862"/>
                </a:lnTo>
                <a:lnTo>
                  <a:pt x="174497" y="33528"/>
                </a:lnTo>
                <a:lnTo>
                  <a:pt x="174497" y="34290"/>
                </a:lnTo>
                <a:lnTo>
                  <a:pt x="185927" y="29289"/>
                </a:lnTo>
                <a:lnTo>
                  <a:pt x="185927" y="28956"/>
                </a:lnTo>
                <a:lnTo>
                  <a:pt x="198881" y="25146"/>
                </a:lnTo>
                <a:lnTo>
                  <a:pt x="211074" y="21336"/>
                </a:lnTo>
                <a:lnTo>
                  <a:pt x="224028" y="18288"/>
                </a:lnTo>
                <a:lnTo>
                  <a:pt x="236982" y="16002"/>
                </a:lnTo>
                <a:lnTo>
                  <a:pt x="249936" y="14562"/>
                </a:lnTo>
                <a:lnTo>
                  <a:pt x="263652" y="13756"/>
                </a:lnTo>
                <a:lnTo>
                  <a:pt x="277368" y="12954"/>
                </a:lnTo>
                <a:lnTo>
                  <a:pt x="1363218" y="12954"/>
                </a:lnTo>
                <a:lnTo>
                  <a:pt x="1403604" y="16002"/>
                </a:lnTo>
                <a:lnTo>
                  <a:pt x="1442466" y="25146"/>
                </a:lnTo>
                <a:lnTo>
                  <a:pt x="1442466" y="25370"/>
                </a:lnTo>
                <a:lnTo>
                  <a:pt x="1454658" y="28956"/>
                </a:lnTo>
                <a:lnTo>
                  <a:pt x="1466088" y="33956"/>
                </a:lnTo>
                <a:lnTo>
                  <a:pt x="1466088" y="33528"/>
                </a:lnTo>
                <a:lnTo>
                  <a:pt x="1478280" y="38862"/>
                </a:lnTo>
                <a:lnTo>
                  <a:pt x="1489710" y="44958"/>
                </a:lnTo>
                <a:lnTo>
                  <a:pt x="1500378" y="51358"/>
                </a:lnTo>
                <a:lnTo>
                  <a:pt x="1500378" y="51054"/>
                </a:lnTo>
                <a:lnTo>
                  <a:pt x="1511046" y="58166"/>
                </a:lnTo>
                <a:lnTo>
                  <a:pt x="1511046" y="57912"/>
                </a:lnTo>
                <a:lnTo>
                  <a:pt x="1521714" y="65532"/>
                </a:lnTo>
                <a:lnTo>
                  <a:pt x="1531620" y="73315"/>
                </a:lnTo>
                <a:lnTo>
                  <a:pt x="1531620" y="73152"/>
                </a:lnTo>
                <a:lnTo>
                  <a:pt x="1541526" y="82296"/>
                </a:lnTo>
                <a:lnTo>
                  <a:pt x="1541526" y="81534"/>
                </a:lnTo>
                <a:lnTo>
                  <a:pt x="1559814" y="99822"/>
                </a:lnTo>
                <a:lnTo>
                  <a:pt x="1568196" y="109728"/>
                </a:lnTo>
                <a:lnTo>
                  <a:pt x="1568196" y="110628"/>
                </a:lnTo>
                <a:lnTo>
                  <a:pt x="1575816" y="119634"/>
                </a:lnTo>
                <a:lnTo>
                  <a:pt x="1583436" y="130302"/>
                </a:lnTo>
                <a:lnTo>
                  <a:pt x="1583436" y="129540"/>
                </a:lnTo>
                <a:lnTo>
                  <a:pt x="1590294" y="140970"/>
                </a:lnTo>
                <a:lnTo>
                  <a:pt x="1590294" y="140208"/>
                </a:lnTo>
                <a:lnTo>
                  <a:pt x="1602486" y="163068"/>
                </a:lnTo>
                <a:lnTo>
                  <a:pt x="1607820" y="175260"/>
                </a:lnTo>
                <a:lnTo>
                  <a:pt x="1607820" y="174498"/>
                </a:lnTo>
                <a:lnTo>
                  <a:pt x="1612392" y="187452"/>
                </a:lnTo>
                <a:lnTo>
                  <a:pt x="1612392" y="186690"/>
                </a:lnTo>
                <a:lnTo>
                  <a:pt x="1616964" y="199644"/>
                </a:lnTo>
                <a:lnTo>
                  <a:pt x="1616964" y="201472"/>
                </a:lnTo>
                <a:lnTo>
                  <a:pt x="1620012" y="211836"/>
                </a:lnTo>
                <a:lnTo>
                  <a:pt x="1623060" y="224790"/>
                </a:lnTo>
                <a:lnTo>
                  <a:pt x="1625346" y="237744"/>
                </a:lnTo>
                <a:lnTo>
                  <a:pt x="1626870" y="251460"/>
                </a:lnTo>
                <a:lnTo>
                  <a:pt x="1626870" y="250698"/>
                </a:lnTo>
                <a:lnTo>
                  <a:pt x="1628394" y="264414"/>
                </a:lnTo>
                <a:lnTo>
                  <a:pt x="1628394" y="1581592"/>
                </a:lnTo>
                <a:lnTo>
                  <a:pt x="1633848" y="1565194"/>
                </a:lnTo>
                <a:lnTo>
                  <a:pt x="1640586" y="1515618"/>
                </a:lnTo>
                <a:lnTo>
                  <a:pt x="1641348" y="1501902"/>
                </a:lnTo>
                <a:close/>
              </a:path>
              <a:path w="1641475" h="1779270">
                <a:moveTo>
                  <a:pt x="38862" y="1616202"/>
                </a:moveTo>
                <a:lnTo>
                  <a:pt x="33528" y="1604772"/>
                </a:lnTo>
                <a:lnTo>
                  <a:pt x="28194" y="1592580"/>
                </a:lnTo>
                <a:lnTo>
                  <a:pt x="24384" y="1580388"/>
                </a:lnTo>
                <a:lnTo>
                  <a:pt x="20574" y="1567434"/>
                </a:lnTo>
                <a:lnTo>
                  <a:pt x="20574" y="1568196"/>
                </a:lnTo>
                <a:lnTo>
                  <a:pt x="17526" y="1554480"/>
                </a:lnTo>
                <a:lnTo>
                  <a:pt x="17526" y="1555242"/>
                </a:lnTo>
                <a:lnTo>
                  <a:pt x="15240" y="1541526"/>
                </a:lnTo>
                <a:lnTo>
                  <a:pt x="15240" y="1542288"/>
                </a:lnTo>
                <a:lnTo>
                  <a:pt x="13716" y="1528572"/>
                </a:lnTo>
                <a:lnTo>
                  <a:pt x="12954" y="1514856"/>
                </a:lnTo>
                <a:lnTo>
                  <a:pt x="12954" y="1515618"/>
                </a:lnTo>
                <a:lnTo>
                  <a:pt x="12192" y="1501140"/>
                </a:lnTo>
                <a:lnTo>
                  <a:pt x="12192" y="1581037"/>
                </a:lnTo>
                <a:lnTo>
                  <a:pt x="17438" y="1599021"/>
                </a:lnTo>
                <a:lnTo>
                  <a:pt x="36237" y="1638981"/>
                </a:lnTo>
                <a:lnTo>
                  <a:pt x="38100" y="1641739"/>
                </a:lnTo>
                <a:lnTo>
                  <a:pt x="38100" y="1616202"/>
                </a:lnTo>
                <a:lnTo>
                  <a:pt x="38862" y="1616202"/>
                </a:lnTo>
                <a:close/>
              </a:path>
              <a:path w="1641475" h="1779270">
                <a:moveTo>
                  <a:pt x="38861" y="163068"/>
                </a:moveTo>
                <a:lnTo>
                  <a:pt x="38099" y="163068"/>
                </a:lnTo>
                <a:lnTo>
                  <a:pt x="38099" y="164809"/>
                </a:lnTo>
                <a:lnTo>
                  <a:pt x="38861" y="163068"/>
                </a:lnTo>
                <a:close/>
              </a:path>
              <a:path w="1641475" h="1779270">
                <a:moveTo>
                  <a:pt x="151638" y="1734312"/>
                </a:moveTo>
                <a:lnTo>
                  <a:pt x="118872" y="1713738"/>
                </a:lnTo>
                <a:lnTo>
                  <a:pt x="89916" y="1688592"/>
                </a:lnTo>
                <a:lnTo>
                  <a:pt x="89916" y="1689354"/>
                </a:lnTo>
                <a:lnTo>
                  <a:pt x="81534" y="1679448"/>
                </a:lnTo>
                <a:lnTo>
                  <a:pt x="81534" y="1680210"/>
                </a:lnTo>
                <a:lnTo>
                  <a:pt x="73152" y="1670304"/>
                </a:lnTo>
                <a:lnTo>
                  <a:pt x="64770" y="1659636"/>
                </a:lnTo>
                <a:lnTo>
                  <a:pt x="64770" y="1660398"/>
                </a:lnTo>
                <a:lnTo>
                  <a:pt x="51054" y="1639062"/>
                </a:lnTo>
                <a:lnTo>
                  <a:pt x="44196" y="1627632"/>
                </a:lnTo>
                <a:lnTo>
                  <a:pt x="38100" y="1616202"/>
                </a:lnTo>
                <a:lnTo>
                  <a:pt x="38100" y="1641739"/>
                </a:lnTo>
                <a:lnTo>
                  <a:pt x="60921" y="1675551"/>
                </a:lnTo>
                <a:lnTo>
                  <a:pt x="90678" y="1706880"/>
                </a:lnTo>
                <a:lnTo>
                  <a:pt x="149251" y="1747967"/>
                </a:lnTo>
                <a:lnTo>
                  <a:pt x="150876" y="1748660"/>
                </a:lnTo>
                <a:lnTo>
                  <a:pt x="150876" y="1734312"/>
                </a:lnTo>
                <a:lnTo>
                  <a:pt x="151638" y="1734312"/>
                </a:lnTo>
                <a:close/>
              </a:path>
              <a:path w="1641475" h="1779270">
                <a:moveTo>
                  <a:pt x="151637" y="44958"/>
                </a:moveTo>
                <a:lnTo>
                  <a:pt x="150876" y="44958"/>
                </a:lnTo>
                <a:lnTo>
                  <a:pt x="150876" y="45415"/>
                </a:lnTo>
                <a:lnTo>
                  <a:pt x="151637" y="44958"/>
                </a:lnTo>
                <a:close/>
              </a:path>
              <a:path w="1641475" h="1779270">
                <a:moveTo>
                  <a:pt x="163068" y="1740408"/>
                </a:moveTo>
                <a:lnTo>
                  <a:pt x="150876" y="1734312"/>
                </a:lnTo>
                <a:lnTo>
                  <a:pt x="150876" y="1748660"/>
                </a:lnTo>
                <a:lnTo>
                  <a:pt x="162306" y="1753533"/>
                </a:lnTo>
                <a:lnTo>
                  <a:pt x="162306" y="1740408"/>
                </a:lnTo>
                <a:lnTo>
                  <a:pt x="163068" y="1740408"/>
                </a:lnTo>
                <a:close/>
              </a:path>
              <a:path w="1641475" h="1779270">
                <a:moveTo>
                  <a:pt x="163067" y="38862"/>
                </a:moveTo>
                <a:lnTo>
                  <a:pt x="162305" y="38862"/>
                </a:lnTo>
                <a:lnTo>
                  <a:pt x="162305" y="39243"/>
                </a:lnTo>
                <a:lnTo>
                  <a:pt x="163067" y="38862"/>
                </a:lnTo>
                <a:close/>
              </a:path>
              <a:path w="1641475" h="1779270">
                <a:moveTo>
                  <a:pt x="186690" y="1750314"/>
                </a:moveTo>
                <a:lnTo>
                  <a:pt x="174498" y="1745742"/>
                </a:lnTo>
                <a:lnTo>
                  <a:pt x="162306" y="1740408"/>
                </a:lnTo>
                <a:lnTo>
                  <a:pt x="162306" y="1753533"/>
                </a:lnTo>
                <a:lnTo>
                  <a:pt x="185928" y="1763604"/>
                </a:lnTo>
                <a:lnTo>
                  <a:pt x="185928" y="1750314"/>
                </a:lnTo>
                <a:lnTo>
                  <a:pt x="186690" y="1750314"/>
                </a:lnTo>
                <a:close/>
              </a:path>
              <a:path w="1641475" h="1779270">
                <a:moveTo>
                  <a:pt x="186689" y="28956"/>
                </a:moveTo>
                <a:lnTo>
                  <a:pt x="185927" y="28956"/>
                </a:lnTo>
                <a:lnTo>
                  <a:pt x="185927" y="29289"/>
                </a:lnTo>
                <a:lnTo>
                  <a:pt x="186689" y="28956"/>
                </a:lnTo>
                <a:close/>
              </a:path>
              <a:path w="1641475" h="1779270">
                <a:moveTo>
                  <a:pt x="250698" y="1765554"/>
                </a:moveTo>
                <a:lnTo>
                  <a:pt x="211074" y="1757934"/>
                </a:lnTo>
                <a:lnTo>
                  <a:pt x="185928" y="1750314"/>
                </a:lnTo>
                <a:lnTo>
                  <a:pt x="185928" y="1763604"/>
                </a:lnTo>
                <a:lnTo>
                  <a:pt x="189909" y="1765301"/>
                </a:lnTo>
                <a:lnTo>
                  <a:pt x="232767" y="1775903"/>
                </a:lnTo>
                <a:lnTo>
                  <a:pt x="249936" y="1777199"/>
                </a:lnTo>
                <a:lnTo>
                  <a:pt x="249936" y="1765554"/>
                </a:lnTo>
                <a:lnTo>
                  <a:pt x="250698" y="1765554"/>
                </a:lnTo>
                <a:close/>
              </a:path>
              <a:path w="1641475" h="1779270">
                <a:moveTo>
                  <a:pt x="250697" y="14478"/>
                </a:moveTo>
                <a:lnTo>
                  <a:pt x="249936" y="14478"/>
                </a:lnTo>
                <a:lnTo>
                  <a:pt x="250697" y="14478"/>
                </a:lnTo>
                <a:close/>
              </a:path>
              <a:path w="1641475" h="1779270">
                <a:moveTo>
                  <a:pt x="1442466" y="1767831"/>
                </a:moveTo>
                <a:lnTo>
                  <a:pt x="1442466" y="1754886"/>
                </a:lnTo>
                <a:lnTo>
                  <a:pt x="1416558" y="1760982"/>
                </a:lnTo>
                <a:lnTo>
                  <a:pt x="1390650" y="1765554"/>
                </a:lnTo>
                <a:lnTo>
                  <a:pt x="1377696" y="1766273"/>
                </a:lnTo>
                <a:lnTo>
                  <a:pt x="263652" y="1766316"/>
                </a:lnTo>
                <a:lnTo>
                  <a:pt x="249936" y="1765554"/>
                </a:lnTo>
                <a:lnTo>
                  <a:pt x="249936" y="1777199"/>
                </a:lnTo>
                <a:lnTo>
                  <a:pt x="277368" y="1779270"/>
                </a:lnTo>
                <a:lnTo>
                  <a:pt x="1377696" y="1779270"/>
                </a:lnTo>
                <a:lnTo>
                  <a:pt x="1391412" y="1777746"/>
                </a:lnTo>
                <a:lnTo>
                  <a:pt x="1440579" y="1768566"/>
                </a:lnTo>
                <a:lnTo>
                  <a:pt x="1442466" y="1767831"/>
                </a:lnTo>
                <a:close/>
              </a:path>
              <a:path w="1641475" h="1779270">
                <a:moveTo>
                  <a:pt x="264414" y="13716"/>
                </a:moveTo>
                <a:lnTo>
                  <a:pt x="263652" y="13716"/>
                </a:lnTo>
                <a:lnTo>
                  <a:pt x="264414" y="13716"/>
                </a:lnTo>
                <a:close/>
              </a:path>
              <a:path w="1641475" h="1779270">
                <a:moveTo>
                  <a:pt x="264414" y="1766316"/>
                </a:moveTo>
                <a:lnTo>
                  <a:pt x="263652" y="1766275"/>
                </a:lnTo>
                <a:lnTo>
                  <a:pt x="264414" y="1766316"/>
                </a:lnTo>
                <a:close/>
              </a:path>
              <a:path w="1641475" h="1779270">
                <a:moveTo>
                  <a:pt x="1442466" y="25370"/>
                </a:moveTo>
                <a:lnTo>
                  <a:pt x="1442466" y="25146"/>
                </a:lnTo>
                <a:lnTo>
                  <a:pt x="1441704" y="25146"/>
                </a:lnTo>
                <a:lnTo>
                  <a:pt x="1442466" y="25370"/>
                </a:lnTo>
                <a:close/>
              </a:path>
              <a:path w="1641475" h="1779270">
                <a:moveTo>
                  <a:pt x="1466850" y="1758334"/>
                </a:moveTo>
                <a:lnTo>
                  <a:pt x="1466850" y="1745742"/>
                </a:lnTo>
                <a:lnTo>
                  <a:pt x="1454658" y="1750314"/>
                </a:lnTo>
                <a:lnTo>
                  <a:pt x="1441704" y="1754886"/>
                </a:lnTo>
                <a:lnTo>
                  <a:pt x="1442466" y="1754886"/>
                </a:lnTo>
                <a:lnTo>
                  <a:pt x="1442466" y="1767831"/>
                </a:lnTo>
                <a:lnTo>
                  <a:pt x="1466850" y="1758334"/>
                </a:lnTo>
                <a:close/>
              </a:path>
              <a:path w="1641475" h="1779270">
                <a:moveTo>
                  <a:pt x="1466850" y="34290"/>
                </a:moveTo>
                <a:lnTo>
                  <a:pt x="1466088" y="33528"/>
                </a:lnTo>
                <a:lnTo>
                  <a:pt x="1466088" y="33956"/>
                </a:lnTo>
                <a:lnTo>
                  <a:pt x="1466850" y="34290"/>
                </a:lnTo>
                <a:close/>
              </a:path>
              <a:path w="1641475" h="1779270">
                <a:moveTo>
                  <a:pt x="1501140" y="1741670"/>
                </a:moveTo>
                <a:lnTo>
                  <a:pt x="1501140" y="1728216"/>
                </a:lnTo>
                <a:lnTo>
                  <a:pt x="1478280" y="1740408"/>
                </a:lnTo>
                <a:lnTo>
                  <a:pt x="1466088" y="1745742"/>
                </a:lnTo>
                <a:lnTo>
                  <a:pt x="1466850" y="1745742"/>
                </a:lnTo>
                <a:lnTo>
                  <a:pt x="1466850" y="1758334"/>
                </a:lnTo>
                <a:lnTo>
                  <a:pt x="1486423" y="1750711"/>
                </a:lnTo>
                <a:lnTo>
                  <a:pt x="1501140" y="1741670"/>
                </a:lnTo>
                <a:close/>
              </a:path>
              <a:path w="1641475" h="1779270">
                <a:moveTo>
                  <a:pt x="1501140" y="51816"/>
                </a:moveTo>
                <a:lnTo>
                  <a:pt x="1500378" y="51054"/>
                </a:lnTo>
                <a:lnTo>
                  <a:pt x="1500378" y="51358"/>
                </a:lnTo>
                <a:lnTo>
                  <a:pt x="1501140" y="51816"/>
                </a:lnTo>
                <a:close/>
              </a:path>
              <a:path w="1641475" h="1779270">
                <a:moveTo>
                  <a:pt x="1511808" y="1735117"/>
                </a:moveTo>
                <a:lnTo>
                  <a:pt x="1511808" y="1721358"/>
                </a:lnTo>
                <a:lnTo>
                  <a:pt x="1500378" y="1728216"/>
                </a:lnTo>
                <a:lnTo>
                  <a:pt x="1501140" y="1728216"/>
                </a:lnTo>
                <a:lnTo>
                  <a:pt x="1501140" y="1741670"/>
                </a:lnTo>
                <a:lnTo>
                  <a:pt x="1511808" y="1735117"/>
                </a:lnTo>
                <a:close/>
              </a:path>
              <a:path w="1641475" h="1779270">
                <a:moveTo>
                  <a:pt x="1511808" y="58674"/>
                </a:moveTo>
                <a:lnTo>
                  <a:pt x="1511046" y="57912"/>
                </a:lnTo>
                <a:lnTo>
                  <a:pt x="1511046" y="58166"/>
                </a:lnTo>
                <a:lnTo>
                  <a:pt x="1511808" y="58674"/>
                </a:lnTo>
                <a:close/>
              </a:path>
              <a:path w="1641475" h="1779270">
                <a:moveTo>
                  <a:pt x="1532382" y="1721296"/>
                </a:moveTo>
                <a:lnTo>
                  <a:pt x="1532382" y="1706118"/>
                </a:lnTo>
                <a:lnTo>
                  <a:pt x="1511046" y="1721358"/>
                </a:lnTo>
                <a:lnTo>
                  <a:pt x="1511808" y="1721358"/>
                </a:lnTo>
                <a:lnTo>
                  <a:pt x="1511808" y="1735117"/>
                </a:lnTo>
                <a:lnTo>
                  <a:pt x="1528031" y="1725150"/>
                </a:lnTo>
                <a:lnTo>
                  <a:pt x="1532382" y="1721296"/>
                </a:lnTo>
                <a:close/>
              </a:path>
              <a:path w="1641475" h="1779270">
                <a:moveTo>
                  <a:pt x="1532382" y="73914"/>
                </a:moveTo>
                <a:lnTo>
                  <a:pt x="1531620" y="73152"/>
                </a:lnTo>
                <a:lnTo>
                  <a:pt x="1531620" y="73315"/>
                </a:lnTo>
                <a:lnTo>
                  <a:pt x="1532382" y="73914"/>
                </a:lnTo>
                <a:close/>
              </a:path>
              <a:path w="1641475" h="1779270">
                <a:moveTo>
                  <a:pt x="1568196" y="1688209"/>
                </a:moveTo>
                <a:lnTo>
                  <a:pt x="1568196" y="1670304"/>
                </a:lnTo>
                <a:lnTo>
                  <a:pt x="1559814" y="1680210"/>
                </a:lnTo>
                <a:lnTo>
                  <a:pt x="1559814" y="1679448"/>
                </a:lnTo>
                <a:lnTo>
                  <a:pt x="1550670" y="1689354"/>
                </a:lnTo>
                <a:lnTo>
                  <a:pt x="1550670" y="1688592"/>
                </a:lnTo>
                <a:lnTo>
                  <a:pt x="1541526" y="1697736"/>
                </a:lnTo>
                <a:lnTo>
                  <a:pt x="1531620" y="1706118"/>
                </a:lnTo>
                <a:lnTo>
                  <a:pt x="1532382" y="1706118"/>
                </a:lnTo>
                <a:lnTo>
                  <a:pt x="1532382" y="1721296"/>
                </a:lnTo>
                <a:lnTo>
                  <a:pt x="1564490" y="1692849"/>
                </a:lnTo>
                <a:lnTo>
                  <a:pt x="1568196" y="1688209"/>
                </a:lnTo>
                <a:close/>
              </a:path>
              <a:path w="1641475" h="1779270">
                <a:moveTo>
                  <a:pt x="1568196" y="110628"/>
                </a:moveTo>
                <a:lnTo>
                  <a:pt x="1568196" y="109728"/>
                </a:lnTo>
                <a:lnTo>
                  <a:pt x="1567434" y="109728"/>
                </a:lnTo>
                <a:lnTo>
                  <a:pt x="1568196" y="110628"/>
                </a:lnTo>
                <a:close/>
              </a:path>
              <a:path w="1641475" h="1779270">
                <a:moveTo>
                  <a:pt x="1616964" y="1614370"/>
                </a:moveTo>
                <a:lnTo>
                  <a:pt x="1616964" y="1580388"/>
                </a:lnTo>
                <a:lnTo>
                  <a:pt x="1612392" y="1592580"/>
                </a:lnTo>
                <a:lnTo>
                  <a:pt x="1606808" y="1606894"/>
                </a:lnTo>
                <a:lnTo>
                  <a:pt x="1599595" y="1621950"/>
                </a:lnTo>
                <a:lnTo>
                  <a:pt x="1591541" y="1636608"/>
                </a:lnTo>
                <a:lnTo>
                  <a:pt x="1583436" y="1649730"/>
                </a:lnTo>
                <a:lnTo>
                  <a:pt x="1575816" y="1660398"/>
                </a:lnTo>
                <a:lnTo>
                  <a:pt x="1575816" y="1659636"/>
                </a:lnTo>
                <a:lnTo>
                  <a:pt x="1567434" y="1670304"/>
                </a:lnTo>
                <a:lnTo>
                  <a:pt x="1568196" y="1670304"/>
                </a:lnTo>
                <a:lnTo>
                  <a:pt x="1568196" y="1688209"/>
                </a:lnTo>
                <a:lnTo>
                  <a:pt x="1594888" y="1654778"/>
                </a:lnTo>
                <a:lnTo>
                  <a:pt x="1616964" y="1614370"/>
                </a:lnTo>
                <a:close/>
              </a:path>
              <a:path w="1641475" h="1779270">
                <a:moveTo>
                  <a:pt x="1616964" y="201472"/>
                </a:moveTo>
                <a:lnTo>
                  <a:pt x="1616964" y="199644"/>
                </a:lnTo>
                <a:lnTo>
                  <a:pt x="1616202" y="198882"/>
                </a:lnTo>
                <a:lnTo>
                  <a:pt x="1616964" y="201472"/>
                </a:lnTo>
                <a:close/>
              </a:path>
              <a:path w="1641475" h="1779270">
                <a:moveTo>
                  <a:pt x="1628394" y="1581592"/>
                </a:moveTo>
                <a:lnTo>
                  <a:pt x="1628394" y="1514856"/>
                </a:lnTo>
                <a:lnTo>
                  <a:pt x="1625346" y="1542288"/>
                </a:lnTo>
                <a:lnTo>
                  <a:pt x="1625346" y="1541526"/>
                </a:lnTo>
                <a:lnTo>
                  <a:pt x="1623060" y="1555242"/>
                </a:lnTo>
                <a:lnTo>
                  <a:pt x="1623060" y="1554480"/>
                </a:lnTo>
                <a:lnTo>
                  <a:pt x="1620012" y="1568196"/>
                </a:lnTo>
                <a:lnTo>
                  <a:pt x="1620012" y="1567434"/>
                </a:lnTo>
                <a:lnTo>
                  <a:pt x="1616202" y="1580388"/>
                </a:lnTo>
                <a:lnTo>
                  <a:pt x="1616964" y="1580388"/>
                </a:lnTo>
                <a:lnTo>
                  <a:pt x="1616964" y="1614370"/>
                </a:lnTo>
                <a:lnTo>
                  <a:pt x="1618311" y="1611903"/>
                </a:lnTo>
                <a:lnTo>
                  <a:pt x="1628394" y="1581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01522" y="3654044"/>
            <a:ext cx="1019810" cy="80200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algn="ctr" marL="12065" marR="5080">
              <a:lnSpc>
                <a:spcPct val="91500"/>
              </a:lnSpc>
              <a:spcBef>
                <a:spcPts val="280"/>
              </a:spcBef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Existing 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Conditions 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Inventory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00300" y="3192779"/>
            <a:ext cx="3351276" cy="1779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021507" y="3779773"/>
            <a:ext cx="3765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7581" y="4030548"/>
            <a:ext cx="1024890" cy="55118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37795" marR="5080" indent="-125730">
              <a:lnSpc>
                <a:spcPts val="1980"/>
              </a:lnSpc>
              <a:spcBef>
                <a:spcPts val="315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Challen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es 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Analysis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36287" y="3779773"/>
            <a:ext cx="995680" cy="55118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 marR="5080" indent="26034">
              <a:lnSpc>
                <a:spcPts val="1980"/>
              </a:lnSpc>
              <a:spcBef>
                <a:spcPts val="315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Goals and 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Objecti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20155" y="2142744"/>
            <a:ext cx="3323844" cy="28293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7840624" y="3779773"/>
            <a:ext cx="1137920" cy="55118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 marR="5080" indent="334645">
              <a:lnSpc>
                <a:spcPts val="1980"/>
              </a:lnSpc>
              <a:spcBef>
                <a:spcPts val="315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Final 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Master</a:t>
            </a:r>
            <a:r>
              <a:rPr dirty="0" sz="18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Plan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49905" y="3540505"/>
            <a:ext cx="14141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3086" sz="2700" spc="-179">
                <a:solidFill>
                  <a:srgbClr val="FFFFFF"/>
                </a:solidFill>
                <a:latin typeface="Calibri"/>
                <a:cs typeface="Calibri"/>
              </a:rPr>
              <a:t>Opportuni</a:t>
            </a:r>
            <a:r>
              <a:rPr dirty="0" sz="900" spc="-12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baseline="3086" sz="2700" spc="-179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900" spc="-12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baseline="3086" sz="2700" spc="-179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900" spc="-12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baseline="3086" sz="2700" spc="-179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900" spc="-12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baseline="3086" sz="2700" spc="-179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900" spc="-120">
                <a:solidFill>
                  <a:srgbClr val="FFFFFF"/>
                </a:solidFill>
                <a:latin typeface="Calibri"/>
                <a:cs typeface="Calibri"/>
              </a:rPr>
              <a:t>ing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97071" y="3791965"/>
            <a:ext cx="42925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7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dirty="0" sz="900" spc="5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900" spc="7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900" spc="50">
                <a:solidFill>
                  <a:srgbClr val="FFFFFF"/>
                </a:solidFill>
                <a:latin typeface="Calibri"/>
                <a:cs typeface="Calibri"/>
              </a:rPr>
              <a:t>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70600" y="3654805"/>
            <a:ext cx="1137920" cy="67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1005">
              <a:lnSpc>
                <a:spcPts val="1030"/>
              </a:lnSpc>
              <a:spcBef>
                <a:spcPts val="100"/>
              </a:spcBef>
            </a:pPr>
            <a:r>
              <a:rPr dirty="0" sz="900" spc="50">
                <a:solidFill>
                  <a:srgbClr val="FFFFFF"/>
                </a:solidFill>
                <a:latin typeface="Calibri"/>
                <a:cs typeface="Calibri"/>
              </a:rPr>
              <a:t>Listening</a:t>
            </a:r>
            <a:endParaRPr sz="900">
              <a:latin typeface="Calibri"/>
              <a:cs typeface="Calibri"/>
            </a:endParaRPr>
          </a:p>
          <a:p>
            <a:pPr marL="12700" marR="5080" indent="23495">
              <a:lnSpc>
                <a:spcPts val="1980"/>
              </a:lnSpc>
              <a:spcBef>
                <a:spcPts val="165"/>
              </a:spcBef>
            </a:pPr>
            <a:r>
              <a:rPr dirty="0" sz="1800" spc="-155">
                <a:solidFill>
                  <a:srgbClr val="FFFFFF"/>
                </a:solidFill>
                <a:latin typeface="Calibri"/>
                <a:cs typeface="Calibri"/>
              </a:rPr>
              <a:t>Prelim</a:t>
            </a:r>
            <a:r>
              <a:rPr dirty="0" baseline="49382" sz="1350" spc="-232">
                <a:solidFill>
                  <a:srgbClr val="FFFFFF"/>
                </a:solidFill>
                <a:latin typeface="Calibri"/>
                <a:cs typeface="Calibri"/>
              </a:rPr>
              <a:t>Ses</a:t>
            </a:r>
            <a:r>
              <a:rPr dirty="0" sz="1800" spc="-155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baseline="49382" sz="1350" spc="-232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1800" spc="-15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baseline="49382" sz="1350" spc="-232">
                <a:solidFill>
                  <a:srgbClr val="FFFFFF"/>
                </a:solidFill>
                <a:latin typeface="Calibri"/>
                <a:cs typeface="Calibri"/>
              </a:rPr>
              <a:t>ion</a:t>
            </a:r>
            <a:r>
              <a:rPr dirty="0" sz="1800" spc="-155">
                <a:solidFill>
                  <a:srgbClr val="FFFFFF"/>
                </a:solidFill>
                <a:latin typeface="Calibri"/>
                <a:cs typeface="Calibri"/>
              </a:rPr>
              <a:t>ary 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Master</a:t>
            </a:r>
            <a:r>
              <a:rPr dirty="0" sz="18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Plan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90257" y="2185670"/>
            <a:ext cx="6870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0175" marR="5080" indent="-118110">
              <a:lnSpc>
                <a:spcPct val="100000"/>
              </a:lnSpc>
              <a:spcBef>
                <a:spcPts val="100"/>
              </a:spcBef>
            </a:pP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dirty="0" sz="18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are  here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09659" y="6526530"/>
            <a:ext cx="219075" cy="15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709659" y="6537959"/>
            <a:ext cx="219075" cy="7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39000" y="6530340"/>
            <a:ext cx="157733" cy="22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40930" y="6530340"/>
            <a:ext cx="115061" cy="22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31430" y="6530340"/>
            <a:ext cx="463296" cy="228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164830" y="6530340"/>
            <a:ext cx="181356" cy="22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42959" y="6530340"/>
            <a:ext cx="108966" cy="22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709659" y="6541769"/>
            <a:ext cx="219075" cy="1143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53478" y="6541007"/>
            <a:ext cx="1682495" cy="15011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22997" y="5775197"/>
            <a:ext cx="1029461" cy="382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94944" y="1690877"/>
            <a:ext cx="7820659" cy="0"/>
          </a:xfrm>
          <a:custGeom>
            <a:avLst/>
            <a:gdLst/>
            <a:ahLst/>
            <a:cxnLst/>
            <a:rect l="l" t="t" r="r" b="b"/>
            <a:pathLst>
              <a:path w="7820659" h="0">
                <a:moveTo>
                  <a:pt x="0" y="0"/>
                </a:moveTo>
                <a:lnTo>
                  <a:pt x="7820406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252920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25" u="none"/>
              <a:t>Schedule*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61594" rIns="0" bIns="0" rtlCol="0" vert="horz">
            <a:spAutoFit/>
          </a:bodyPr>
          <a:lstStyle/>
          <a:p>
            <a:pPr marL="12700" marR="502920">
              <a:lnSpc>
                <a:spcPts val="3020"/>
              </a:lnSpc>
              <a:spcBef>
                <a:spcPts val="484"/>
              </a:spcBef>
            </a:pPr>
            <a:r>
              <a:rPr dirty="0" spc="155"/>
              <a:t>Existing</a:t>
            </a:r>
            <a:r>
              <a:rPr dirty="0" spc="30"/>
              <a:t> </a:t>
            </a:r>
            <a:r>
              <a:rPr dirty="0" spc="180"/>
              <a:t>Conditions  </a:t>
            </a:r>
            <a:r>
              <a:rPr dirty="0" spc="150"/>
              <a:t>Inventory</a:t>
            </a:r>
          </a:p>
          <a:p>
            <a:pPr marL="12700" marR="5080">
              <a:lnSpc>
                <a:spcPts val="3020"/>
              </a:lnSpc>
              <a:spcBef>
                <a:spcPts val="3025"/>
              </a:spcBef>
            </a:pPr>
            <a:r>
              <a:rPr dirty="0" spc="175"/>
              <a:t>Opportunities </a:t>
            </a:r>
            <a:r>
              <a:rPr dirty="0" spc="225"/>
              <a:t>and  </a:t>
            </a:r>
            <a:r>
              <a:rPr dirty="0" spc="185"/>
              <a:t>Challenges</a:t>
            </a:r>
            <a:r>
              <a:rPr dirty="0" spc="35"/>
              <a:t> </a:t>
            </a:r>
            <a:r>
              <a:rPr dirty="0" spc="165"/>
              <a:t>Analysis</a:t>
            </a:r>
          </a:p>
          <a:p>
            <a:pPr marL="12700" marR="5080">
              <a:lnSpc>
                <a:spcPts val="6050"/>
              </a:lnSpc>
              <a:spcBef>
                <a:spcPts val="600"/>
              </a:spcBef>
            </a:pPr>
            <a:r>
              <a:rPr dirty="0" spc="125"/>
              <a:t>First </a:t>
            </a:r>
            <a:r>
              <a:rPr dirty="0" spc="175"/>
              <a:t>Listening</a:t>
            </a:r>
            <a:r>
              <a:rPr dirty="0" spc="-25"/>
              <a:t> </a:t>
            </a:r>
            <a:r>
              <a:rPr dirty="0" spc="200"/>
              <a:t>Session  </a:t>
            </a:r>
            <a:r>
              <a:rPr dirty="0" spc="200"/>
              <a:t>Goals </a:t>
            </a:r>
            <a:r>
              <a:rPr dirty="0" spc="225"/>
              <a:t>and</a:t>
            </a:r>
            <a:r>
              <a:rPr dirty="0" spc="-90"/>
              <a:t> </a:t>
            </a:r>
            <a:r>
              <a:rPr dirty="0" spc="155"/>
              <a:t>Objectives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498713" y="1795881"/>
            <a:ext cx="2677795" cy="3525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204">
                <a:latin typeface="Calibri"/>
                <a:cs typeface="Calibri"/>
              </a:rPr>
              <a:t>November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2016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210">
                <a:latin typeface="Calibri"/>
                <a:cs typeface="Calibri"/>
              </a:rPr>
              <a:t>December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2016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150">
                <a:latin typeface="Calibri"/>
                <a:cs typeface="Calibri"/>
              </a:rPr>
              <a:t>January</a:t>
            </a:r>
            <a:r>
              <a:rPr dirty="0" sz="2800" spc="0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2017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85"/>
              </a:spcBef>
            </a:pPr>
            <a:r>
              <a:rPr dirty="0" sz="2800" spc="180">
                <a:latin typeface="Calibri"/>
                <a:cs typeface="Calibri"/>
              </a:rPr>
              <a:t>February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2017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09659" y="6526530"/>
            <a:ext cx="219075" cy="15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709659" y="6537959"/>
            <a:ext cx="219075" cy="7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39000" y="6530340"/>
            <a:ext cx="157733" cy="22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40930" y="6530340"/>
            <a:ext cx="115061" cy="22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31430" y="6530340"/>
            <a:ext cx="463296" cy="228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164830" y="6530340"/>
            <a:ext cx="181356" cy="22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42959" y="6530340"/>
            <a:ext cx="108966" cy="22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709659" y="6541769"/>
            <a:ext cx="219075" cy="1143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53478" y="6541007"/>
            <a:ext cx="1682495" cy="15011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22997" y="5775197"/>
            <a:ext cx="1029461" cy="382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94944" y="1690877"/>
            <a:ext cx="7820659" cy="0"/>
          </a:xfrm>
          <a:custGeom>
            <a:avLst/>
            <a:gdLst/>
            <a:ahLst/>
            <a:cxnLst/>
            <a:rect l="l" t="t" r="r" b="b"/>
            <a:pathLst>
              <a:path w="7820659" h="0">
                <a:moveTo>
                  <a:pt x="0" y="0"/>
                </a:moveTo>
                <a:lnTo>
                  <a:pt x="7820406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252920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25" u="none"/>
              <a:t>Schedule*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60"/>
              <a:t>Preliminary Master</a:t>
            </a:r>
            <a:r>
              <a:rPr dirty="0" spc="-75"/>
              <a:t> </a:t>
            </a:r>
            <a:r>
              <a:rPr dirty="0" spc="180"/>
              <a:t>Plan</a:t>
            </a:r>
          </a:p>
          <a:p>
            <a:pPr marL="12700" marR="971550">
              <a:lnSpc>
                <a:spcPts val="3020"/>
              </a:lnSpc>
              <a:spcBef>
                <a:spcPts val="3070"/>
              </a:spcBef>
            </a:pPr>
            <a:r>
              <a:rPr dirty="0" spc="-229" b="1">
                <a:latin typeface="Arial Black"/>
                <a:cs typeface="Arial Black"/>
              </a:rPr>
              <a:t>Second</a:t>
            </a:r>
            <a:r>
              <a:rPr dirty="0" spc="-300" b="1">
                <a:latin typeface="Arial Black"/>
                <a:cs typeface="Arial Black"/>
              </a:rPr>
              <a:t> </a:t>
            </a:r>
            <a:r>
              <a:rPr dirty="0" spc="-150" b="1">
                <a:latin typeface="Arial Black"/>
                <a:cs typeface="Arial Black"/>
              </a:rPr>
              <a:t>Listening  </a:t>
            </a:r>
            <a:r>
              <a:rPr dirty="0" spc="-229" b="1">
                <a:latin typeface="Arial Black"/>
                <a:cs typeface="Arial Black"/>
              </a:rPr>
              <a:t>Session</a:t>
            </a:r>
          </a:p>
          <a:p>
            <a:pPr marL="12700" marR="1116330">
              <a:lnSpc>
                <a:spcPts val="6050"/>
              </a:lnSpc>
              <a:spcBef>
                <a:spcPts val="605"/>
              </a:spcBef>
            </a:pPr>
            <a:r>
              <a:rPr dirty="0" spc="140"/>
              <a:t>Final </a:t>
            </a:r>
            <a:r>
              <a:rPr dirty="0" spc="160"/>
              <a:t>Master</a:t>
            </a:r>
            <a:r>
              <a:rPr dirty="0" spc="-40"/>
              <a:t> </a:t>
            </a:r>
            <a:r>
              <a:rPr dirty="0" spc="180"/>
              <a:t>Plan  </a:t>
            </a:r>
            <a:r>
              <a:rPr dirty="0" spc="165"/>
              <a:t>Approvals</a:t>
            </a:r>
          </a:p>
          <a:p>
            <a:pPr marL="12700">
              <a:lnSpc>
                <a:spcPct val="100000"/>
              </a:lnSpc>
              <a:spcBef>
                <a:spcPts val="2039"/>
              </a:spcBef>
            </a:pPr>
            <a:r>
              <a:rPr dirty="0" spc="155"/>
              <a:t>*Subject </a:t>
            </a:r>
            <a:r>
              <a:rPr dirty="0" spc="125"/>
              <a:t>to</a:t>
            </a:r>
            <a:r>
              <a:rPr dirty="0" spc="-45"/>
              <a:t> </a:t>
            </a:r>
            <a:r>
              <a:rPr dirty="0" spc="200"/>
              <a:t>change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527893" y="1796237"/>
            <a:ext cx="2859405" cy="3141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135">
                <a:latin typeface="Calibri"/>
                <a:cs typeface="Calibri"/>
              </a:rPr>
              <a:t>March-April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2017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85"/>
              </a:spcBef>
            </a:pPr>
            <a:r>
              <a:rPr dirty="0" sz="2800" spc="-100" b="1">
                <a:latin typeface="Arial Black"/>
                <a:cs typeface="Arial Black"/>
              </a:rPr>
              <a:t>May</a:t>
            </a:r>
            <a:r>
              <a:rPr dirty="0" sz="2800" spc="-315" b="1">
                <a:latin typeface="Arial Black"/>
                <a:cs typeface="Arial Black"/>
              </a:rPr>
              <a:t> </a:t>
            </a:r>
            <a:r>
              <a:rPr dirty="0" sz="2800" spc="-270" b="1">
                <a:latin typeface="Arial Black"/>
                <a:cs typeface="Arial Black"/>
              </a:rPr>
              <a:t>2017</a:t>
            </a:r>
            <a:endParaRPr sz="2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85">
                <a:latin typeface="Calibri"/>
                <a:cs typeface="Calibri"/>
              </a:rPr>
              <a:t>June-July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2017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85"/>
              </a:spcBef>
            </a:pPr>
            <a:r>
              <a:rPr dirty="0" sz="2800" spc="165">
                <a:latin typeface="Calibri"/>
                <a:cs typeface="Calibri"/>
              </a:rPr>
              <a:t>Aug-Sept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2017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18796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 u="none"/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3683" y="1711900"/>
            <a:ext cx="6126480" cy="360299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Why are </a:t>
            </a:r>
            <a:r>
              <a:rPr dirty="0" sz="2800" spc="175">
                <a:latin typeface="Calibri"/>
                <a:cs typeface="Calibri"/>
              </a:rPr>
              <a:t>we here</a:t>
            </a:r>
            <a:r>
              <a:rPr dirty="0" sz="2800" spc="-240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tonight?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6415" algn="l"/>
                <a:tab pos="527685" algn="l"/>
              </a:tabLst>
            </a:pPr>
            <a:r>
              <a:rPr dirty="0" sz="2800" spc="150">
                <a:latin typeface="Calibri"/>
                <a:cs typeface="Calibri"/>
              </a:rPr>
              <a:t>What </a:t>
            </a:r>
            <a:r>
              <a:rPr dirty="0" sz="2800" spc="85">
                <a:latin typeface="Calibri"/>
                <a:cs typeface="Calibri"/>
              </a:rPr>
              <a:t>will </a:t>
            </a:r>
            <a:r>
              <a:rPr dirty="0" sz="2800" spc="175">
                <a:latin typeface="Calibri"/>
                <a:cs typeface="Calibri"/>
              </a:rPr>
              <a:t>we </a:t>
            </a:r>
            <a:r>
              <a:rPr dirty="0" sz="2800" spc="204">
                <a:latin typeface="Calibri"/>
                <a:cs typeface="Calibri"/>
              </a:rPr>
              <a:t>be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 spc="135">
                <a:latin typeface="Calibri"/>
                <a:cs typeface="Calibri"/>
              </a:rPr>
              <a:t>doing?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185">
                <a:latin typeface="Calibri"/>
                <a:cs typeface="Calibri"/>
              </a:rPr>
              <a:t>Process</a:t>
            </a:r>
            <a:endParaRPr sz="2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800" spc="-105" b="1">
                <a:latin typeface="Arial Black"/>
                <a:cs typeface="Arial Black"/>
              </a:rPr>
              <a:t>About </a:t>
            </a:r>
            <a:r>
              <a:rPr dirty="0" sz="2800" spc="-204" b="1">
                <a:latin typeface="Arial Black"/>
                <a:cs typeface="Arial Black"/>
              </a:rPr>
              <a:t>Combs</a:t>
            </a:r>
            <a:r>
              <a:rPr dirty="0" sz="2800" spc="-405" b="1">
                <a:latin typeface="Arial Black"/>
                <a:cs typeface="Arial Black"/>
              </a:rPr>
              <a:t> </a:t>
            </a:r>
            <a:r>
              <a:rPr dirty="0" sz="2800" spc="-135" b="1">
                <a:latin typeface="Arial Black"/>
                <a:cs typeface="Arial Black"/>
              </a:rPr>
              <a:t>Park</a:t>
            </a:r>
            <a:endParaRPr sz="2800">
              <a:latin typeface="Arial Black"/>
              <a:cs typeface="Arial Black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200">
                <a:latin typeface="Calibri"/>
                <a:cs typeface="Calibri"/>
              </a:rPr>
              <a:t>Goals </a:t>
            </a:r>
            <a:r>
              <a:rPr dirty="0" sz="2800" spc="225">
                <a:latin typeface="Calibri"/>
                <a:cs typeface="Calibri"/>
              </a:rPr>
              <a:t>and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155">
                <a:latin typeface="Calibri"/>
                <a:cs typeface="Calibri"/>
              </a:rPr>
              <a:t>Objectives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Preliminary 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140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Overview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Breakout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210">
                <a:latin typeface="Calibri"/>
                <a:cs typeface="Calibri"/>
              </a:rPr>
              <a:t>Groups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4944" y="1690877"/>
            <a:ext cx="7820659" cy="0"/>
          </a:xfrm>
          <a:custGeom>
            <a:avLst/>
            <a:gdLst/>
            <a:ahLst/>
            <a:cxnLst/>
            <a:rect l="l" t="t" r="r" b="b"/>
            <a:pathLst>
              <a:path w="7820659" h="0">
                <a:moveTo>
                  <a:pt x="0" y="0"/>
                </a:moveTo>
                <a:lnTo>
                  <a:pt x="7820406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466725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85" u="none"/>
              <a:t>About </a:t>
            </a:r>
            <a:r>
              <a:rPr dirty="0" spc="-100" u="none"/>
              <a:t>Combs</a:t>
            </a:r>
            <a:r>
              <a:rPr dirty="0" spc="-390" u="none"/>
              <a:t> </a:t>
            </a:r>
            <a:r>
              <a:rPr dirty="0" spc="125" u="none"/>
              <a:t>Park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74084" y="1688845"/>
            <a:ext cx="4551680" cy="3926840"/>
          </a:xfrm>
          <a:prstGeom prst="rect">
            <a:avLst/>
          </a:prstGeom>
        </p:spPr>
        <p:txBody>
          <a:bodyPr wrap="square" lIns="0" tIns="12827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  <a:tab pos="1133475" algn="l"/>
              </a:tabLst>
            </a:pPr>
            <a:r>
              <a:rPr dirty="0" sz="2400" spc="100">
                <a:latin typeface="Calibri"/>
                <a:cs typeface="Calibri"/>
              </a:rPr>
              <a:t>Area:	</a:t>
            </a:r>
            <a:r>
              <a:rPr dirty="0" sz="2400" spc="150">
                <a:latin typeface="Calibri"/>
                <a:cs typeface="Calibri"/>
              </a:rPr>
              <a:t>65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140">
                <a:latin typeface="Calibri"/>
                <a:cs typeface="Calibri"/>
              </a:rPr>
              <a:t>acres</a:t>
            </a:r>
            <a:endParaRPr sz="2400">
              <a:latin typeface="Calibri"/>
              <a:cs typeface="Calibri"/>
            </a:endParaRPr>
          </a:p>
          <a:p>
            <a:pPr marL="241300" marR="8890" indent="-228600">
              <a:lnSpc>
                <a:spcPts val="2590"/>
              </a:lnSpc>
              <a:spcBef>
                <a:spcPts val="123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200">
                <a:latin typeface="Calibri"/>
                <a:cs typeface="Calibri"/>
              </a:rPr>
              <a:t>Owned </a:t>
            </a:r>
            <a:r>
              <a:rPr dirty="0" sz="2400" spc="135">
                <a:latin typeface="Calibri"/>
                <a:cs typeface="Calibri"/>
              </a:rPr>
              <a:t>by </a:t>
            </a:r>
            <a:r>
              <a:rPr dirty="0" sz="2400" spc="140">
                <a:latin typeface="Calibri"/>
                <a:cs typeface="Calibri"/>
              </a:rPr>
              <a:t>Miami</a:t>
            </a:r>
            <a:r>
              <a:rPr dirty="0" sz="2400" spc="-125">
                <a:latin typeface="Calibri"/>
                <a:cs typeface="Calibri"/>
              </a:rPr>
              <a:t> </a:t>
            </a:r>
            <a:r>
              <a:rPr dirty="0" sz="2400" spc="165">
                <a:latin typeface="Calibri"/>
                <a:cs typeface="Calibri"/>
              </a:rPr>
              <a:t>Conservancy  </a:t>
            </a:r>
            <a:r>
              <a:rPr dirty="0" sz="2400" spc="105">
                <a:latin typeface="Calibri"/>
                <a:cs typeface="Calibri"/>
              </a:rPr>
              <a:t>District</a:t>
            </a:r>
            <a:endParaRPr sz="2400">
              <a:latin typeface="Calibri"/>
              <a:cs typeface="Calibri"/>
            </a:endParaRPr>
          </a:p>
          <a:p>
            <a:pPr marL="241300" marR="53975" indent="-228600">
              <a:lnSpc>
                <a:spcPts val="2590"/>
              </a:lnSpc>
              <a:spcBef>
                <a:spcPts val="12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105">
                <a:latin typeface="Calibri"/>
                <a:cs typeface="Calibri"/>
              </a:rPr>
              <a:t>City </a:t>
            </a:r>
            <a:r>
              <a:rPr dirty="0" sz="2400" spc="125">
                <a:latin typeface="Calibri"/>
                <a:cs typeface="Calibri"/>
              </a:rPr>
              <a:t>of </a:t>
            </a:r>
            <a:r>
              <a:rPr dirty="0" sz="2400" spc="160">
                <a:latin typeface="Calibri"/>
                <a:cs typeface="Calibri"/>
              </a:rPr>
              <a:t>Hamilton </a:t>
            </a:r>
            <a:r>
              <a:rPr dirty="0" sz="2400" spc="150">
                <a:latin typeface="Calibri"/>
                <a:cs typeface="Calibri"/>
              </a:rPr>
              <a:t>leases </a:t>
            </a:r>
            <a:r>
              <a:rPr dirty="0" sz="2400" spc="130">
                <a:latin typeface="Calibri"/>
                <a:cs typeface="Calibri"/>
              </a:rPr>
              <a:t>the  </a:t>
            </a:r>
            <a:r>
              <a:rPr dirty="0" sz="2400" spc="160">
                <a:latin typeface="Calibri"/>
                <a:cs typeface="Calibri"/>
              </a:rPr>
              <a:t>land from </a:t>
            </a:r>
            <a:r>
              <a:rPr dirty="0" sz="2400" spc="140">
                <a:latin typeface="Calibri"/>
                <a:cs typeface="Calibri"/>
              </a:rPr>
              <a:t>Miami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 spc="165">
                <a:latin typeface="Calibri"/>
                <a:cs typeface="Calibri"/>
              </a:rPr>
              <a:t>Conservancy  </a:t>
            </a:r>
            <a:r>
              <a:rPr dirty="0" sz="2400" spc="105">
                <a:latin typeface="Calibri"/>
                <a:cs typeface="Calibri"/>
              </a:rPr>
              <a:t>District</a:t>
            </a:r>
            <a:endParaRPr sz="2400">
              <a:latin typeface="Calibri"/>
              <a:cs typeface="Calibri"/>
            </a:endParaRPr>
          </a:p>
          <a:p>
            <a:pPr marL="241300" marR="5080" indent="-228600">
              <a:lnSpc>
                <a:spcPts val="2590"/>
              </a:lnSpc>
              <a:spcBef>
                <a:spcPts val="12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215">
                <a:latin typeface="Calibri"/>
                <a:cs typeface="Calibri"/>
              </a:rPr>
              <a:t>Named </a:t>
            </a:r>
            <a:r>
              <a:rPr dirty="0" sz="2400" spc="130">
                <a:latin typeface="Calibri"/>
                <a:cs typeface="Calibri"/>
              </a:rPr>
              <a:t>for </a:t>
            </a:r>
            <a:r>
              <a:rPr dirty="0" sz="2400" spc="135">
                <a:latin typeface="Calibri"/>
                <a:cs typeface="Calibri"/>
              </a:rPr>
              <a:t>James </a:t>
            </a:r>
            <a:r>
              <a:rPr dirty="0" sz="2400" spc="125">
                <a:latin typeface="Calibri"/>
                <a:cs typeface="Calibri"/>
              </a:rPr>
              <a:t>G. </a:t>
            </a:r>
            <a:r>
              <a:rPr dirty="0" sz="2400" spc="180">
                <a:latin typeface="Calibri"/>
                <a:cs typeface="Calibri"/>
              </a:rPr>
              <a:t>Combs, a  </a:t>
            </a:r>
            <a:r>
              <a:rPr dirty="0" sz="2400" spc="160">
                <a:latin typeface="Calibri"/>
                <a:cs typeface="Calibri"/>
              </a:rPr>
              <a:t>Hamilton </a:t>
            </a:r>
            <a:r>
              <a:rPr dirty="0" sz="2400" spc="130">
                <a:latin typeface="Calibri"/>
                <a:cs typeface="Calibri"/>
              </a:rPr>
              <a:t>resident </a:t>
            </a:r>
            <a:r>
              <a:rPr dirty="0" sz="2400" spc="175">
                <a:latin typeface="Calibri"/>
                <a:cs typeface="Calibri"/>
              </a:rPr>
              <a:t>who </a:t>
            </a:r>
            <a:r>
              <a:rPr dirty="0" sz="2400" spc="150">
                <a:latin typeface="Calibri"/>
                <a:cs typeface="Calibri"/>
              </a:rPr>
              <a:t>died</a:t>
            </a:r>
            <a:r>
              <a:rPr dirty="0" sz="2400" spc="-125">
                <a:latin typeface="Calibri"/>
                <a:cs typeface="Calibri"/>
              </a:rPr>
              <a:t> </a:t>
            </a:r>
            <a:r>
              <a:rPr dirty="0" sz="2400" spc="125">
                <a:latin typeface="Calibri"/>
                <a:cs typeface="Calibri"/>
              </a:rPr>
              <a:t>in  </a:t>
            </a:r>
            <a:r>
              <a:rPr dirty="0" sz="2400" spc="150">
                <a:latin typeface="Calibri"/>
                <a:cs typeface="Calibri"/>
              </a:rPr>
              <a:t>1961 </a:t>
            </a:r>
            <a:r>
              <a:rPr dirty="0" sz="2400" spc="140">
                <a:latin typeface="Calibri"/>
                <a:cs typeface="Calibri"/>
              </a:rPr>
              <a:t>assisting </a:t>
            </a:r>
            <a:r>
              <a:rPr dirty="0" sz="2400" spc="155">
                <a:latin typeface="Calibri"/>
                <a:cs typeface="Calibri"/>
              </a:rPr>
              <a:t>boaters </a:t>
            </a:r>
            <a:r>
              <a:rPr dirty="0" sz="2400" spc="175">
                <a:latin typeface="Calibri"/>
                <a:cs typeface="Calibri"/>
              </a:rPr>
              <a:t>who  </a:t>
            </a:r>
            <a:r>
              <a:rPr dirty="0" sz="2400" spc="200">
                <a:latin typeface="Calibri"/>
                <a:cs typeface="Calibri"/>
              </a:rPr>
              <a:t>had </a:t>
            </a:r>
            <a:r>
              <a:rPr dirty="0" sz="2400" spc="175">
                <a:latin typeface="Calibri"/>
                <a:cs typeface="Calibri"/>
              </a:rPr>
              <a:t>gone </a:t>
            </a:r>
            <a:r>
              <a:rPr dirty="0" sz="2400" spc="125">
                <a:latin typeface="Calibri"/>
                <a:cs typeface="Calibri"/>
              </a:rPr>
              <a:t>over the </a:t>
            </a:r>
            <a:r>
              <a:rPr dirty="0" sz="2400" spc="105">
                <a:latin typeface="Calibri"/>
                <a:cs typeface="Calibri"/>
              </a:rPr>
              <a:t>low</a:t>
            </a:r>
            <a:r>
              <a:rPr dirty="0" sz="2400" spc="-260">
                <a:latin typeface="Calibri"/>
                <a:cs typeface="Calibri"/>
              </a:rPr>
              <a:t> </a:t>
            </a:r>
            <a:r>
              <a:rPr dirty="0" sz="2400" spc="229">
                <a:latin typeface="Calibri"/>
                <a:cs typeface="Calibri"/>
              </a:rPr>
              <a:t>dam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4944" y="1923288"/>
            <a:ext cx="3081527" cy="41567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655" y="5126735"/>
            <a:ext cx="1499616" cy="280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75104" y="5388864"/>
            <a:ext cx="192785" cy="121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49551" y="5394959"/>
            <a:ext cx="152399" cy="12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709659" y="6526530"/>
            <a:ext cx="219075" cy="152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709659" y="6537959"/>
            <a:ext cx="219075" cy="7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39000" y="6530340"/>
            <a:ext cx="157733" cy="22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40930" y="6530340"/>
            <a:ext cx="115061" cy="22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631430" y="6530340"/>
            <a:ext cx="463296" cy="228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164830" y="6530340"/>
            <a:ext cx="181356" cy="228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442959" y="6530340"/>
            <a:ext cx="108966" cy="228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709659" y="6541769"/>
            <a:ext cx="219075" cy="1143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53478" y="6541007"/>
            <a:ext cx="1682495" cy="1501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222997" y="5775197"/>
            <a:ext cx="1029461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2244" y="935227"/>
            <a:ext cx="7846059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32725" algn="l"/>
              </a:tabLst>
            </a:pPr>
            <a:r>
              <a:rPr dirty="0" spc="-385"/>
              <a:t> </a:t>
            </a:r>
            <a:r>
              <a:rPr dirty="0" spc="150"/>
              <a:t>Partners	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424938" y="1843532"/>
            <a:ext cx="2452370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32765">
              <a:lnSpc>
                <a:spcPct val="100000"/>
              </a:lnSpc>
              <a:spcBef>
                <a:spcPts val="100"/>
              </a:spcBef>
            </a:pPr>
            <a:r>
              <a:rPr dirty="0" sz="2100" spc="-165" b="1" u="heavy">
                <a:latin typeface="Arial Black"/>
                <a:cs typeface="Arial Black"/>
              </a:rPr>
              <a:t>Agency </a:t>
            </a:r>
            <a:r>
              <a:rPr dirty="0" sz="2100" spc="-165" b="1">
                <a:latin typeface="Arial Black"/>
                <a:cs typeface="Arial Black"/>
              </a:rPr>
              <a:t> </a:t>
            </a:r>
            <a:r>
              <a:rPr dirty="0" sz="2100" spc="135">
                <a:latin typeface="Calibri"/>
                <a:cs typeface="Calibri"/>
              </a:rPr>
              <a:t>Hamilton</a:t>
            </a:r>
            <a:r>
              <a:rPr dirty="0" sz="2100" spc="-10">
                <a:latin typeface="Calibri"/>
                <a:cs typeface="Calibri"/>
              </a:rPr>
              <a:t> </a:t>
            </a:r>
            <a:r>
              <a:rPr dirty="0" sz="2100" spc="150">
                <a:latin typeface="Calibri"/>
                <a:cs typeface="Calibri"/>
              </a:rPr>
              <a:t>Parks  Conservancy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820"/>
              </a:spcBef>
            </a:pPr>
            <a:r>
              <a:rPr dirty="0" sz="2100" spc="114">
                <a:latin typeface="Calibri"/>
                <a:cs typeface="Calibri"/>
              </a:rPr>
              <a:t>Miami</a:t>
            </a:r>
            <a:r>
              <a:rPr dirty="0" sz="2100" spc="0">
                <a:latin typeface="Calibri"/>
                <a:cs typeface="Calibri"/>
              </a:rPr>
              <a:t> </a:t>
            </a:r>
            <a:r>
              <a:rPr dirty="0" sz="2100" spc="140">
                <a:latin typeface="Calibri"/>
                <a:cs typeface="Calibri"/>
              </a:rPr>
              <a:t>Conservancy  </a:t>
            </a:r>
            <a:r>
              <a:rPr dirty="0" sz="2100" spc="90">
                <a:latin typeface="Calibri"/>
                <a:cs typeface="Calibri"/>
              </a:rPr>
              <a:t>District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20"/>
              </a:spcBef>
            </a:pPr>
            <a:r>
              <a:rPr dirty="0" sz="2100" spc="90">
                <a:latin typeface="Calibri"/>
                <a:cs typeface="Calibri"/>
              </a:rPr>
              <a:t>City </a:t>
            </a:r>
            <a:r>
              <a:rPr dirty="0" sz="2100" spc="105">
                <a:latin typeface="Calibri"/>
                <a:cs typeface="Calibri"/>
              </a:rPr>
              <a:t>of</a:t>
            </a:r>
            <a:r>
              <a:rPr dirty="0" sz="2100" spc="-10">
                <a:latin typeface="Calibri"/>
                <a:cs typeface="Calibri"/>
              </a:rPr>
              <a:t> </a:t>
            </a:r>
            <a:r>
              <a:rPr dirty="0" sz="2100" spc="135">
                <a:latin typeface="Calibri"/>
                <a:cs typeface="Calibri"/>
              </a:rPr>
              <a:t>Hamilton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677545">
              <a:lnSpc>
                <a:spcPct val="100000"/>
              </a:lnSpc>
            </a:pPr>
            <a:r>
              <a:rPr dirty="0" sz="2100" spc="125">
                <a:latin typeface="Calibri"/>
                <a:cs typeface="Calibri"/>
              </a:rPr>
              <a:t>MetroParks</a:t>
            </a:r>
            <a:r>
              <a:rPr dirty="0" sz="2100" spc="-5">
                <a:latin typeface="Calibri"/>
                <a:cs typeface="Calibri"/>
              </a:rPr>
              <a:t> </a:t>
            </a:r>
            <a:r>
              <a:rPr dirty="0" sz="2100" spc="105">
                <a:latin typeface="Calibri"/>
                <a:cs typeface="Calibri"/>
              </a:rPr>
              <a:t>of  </a:t>
            </a:r>
            <a:r>
              <a:rPr dirty="0" sz="2100" spc="114">
                <a:latin typeface="Calibri"/>
                <a:cs typeface="Calibri"/>
              </a:rPr>
              <a:t>Butler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140">
                <a:latin typeface="Calibri"/>
                <a:cs typeface="Calibri"/>
              </a:rPr>
              <a:t>County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5"/>
              <a:t>Role</a:t>
            </a:r>
          </a:p>
          <a:p>
            <a:pPr marL="12700" marR="96520">
              <a:lnSpc>
                <a:spcPct val="100000"/>
              </a:lnSpc>
            </a:pPr>
            <a:r>
              <a:rPr dirty="0" spc="105" b="0" u="none">
                <a:latin typeface="Calibri"/>
                <a:cs typeface="Calibri"/>
              </a:rPr>
              <a:t>Non-profit </a:t>
            </a:r>
            <a:r>
              <a:rPr dirty="0" spc="125" b="0" u="none">
                <a:latin typeface="Calibri"/>
                <a:cs typeface="Calibri"/>
              </a:rPr>
              <a:t>organization  </a:t>
            </a:r>
            <a:r>
              <a:rPr dirty="0" spc="155" b="0" u="none">
                <a:latin typeface="Calibri"/>
                <a:cs typeface="Calibri"/>
              </a:rPr>
              <a:t>managing </a:t>
            </a:r>
            <a:r>
              <a:rPr dirty="0" spc="100" b="0" u="none">
                <a:latin typeface="Calibri"/>
                <a:cs typeface="Calibri"/>
              </a:rPr>
              <a:t>Hamilton’s</a:t>
            </a:r>
            <a:r>
              <a:rPr dirty="0" spc="-75" b="0" u="none">
                <a:latin typeface="Calibri"/>
                <a:cs typeface="Calibri"/>
              </a:rPr>
              <a:t> </a:t>
            </a:r>
            <a:r>
              <a:rPr dirty="0" spc="125" b="0" u="none">
                <a:latin typeface="Calibri"/>
                <a:cs typeface="Calibri"/>
              </a:rPr>
              <a:t>parks,  </a:t>
            </a:r>
            <a:r>
              <a:rPr dirty="0" spc="114" b="0" u="none">
                <a:latin typeface="Calibri"/>
                <a:cs typeface="Calibri"/>
              </a:rPr>
              <a:t>including </a:t>
            </a:r>
            <a:r>
              <a:rPr dirty="0" spc="190" b="0" u="none">
                <a:latin typeface="Calibri"/>
                <a:cs typeface="Calibri"/>
              </a:rPr>
              <a:t>Combs</a:t>
            </a:r>
            <a:r>
              <a:rPr dirty="0" spc="-30" b="0" u="none">
                <a:latin typeface="Calibri"/>
                <a:cs typeface="Calibri"/>
              </a:rPr>
              <a:t> </a:t>
            </a:r>
            <a:r>
              <a:rPr dirty="0" spc="140" b="0" u="none">
                <a:latin typeface="Calibri"/>
                <a:cs typeface="Calibri"/>
              </a:rPr>
              <a:t>Park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pc="175" b="0" u="none">
                <a:latin typeface="Calibri"/>
                <a:cs typeface="Calibri"/>
              </a:rPr>
              <a:t>Land </a:t>
            </a:r>
            <a:r>
              <a:rPr dirty="0" spc="105" b="0" u="none">
                <a:latin typeface="Calibri"/>
                <a:cs typeface="Calibri"/>
              </a:rPr>
              <a:t>owner, </a:t>
            </a:r>
            <a:r>
              <a:rPr dirty="0" spc="100" b="0" u="none">
                <a:latin typeface="Calibri"/>
                <a:cs typeface="Calibri"/>
              </a:rPr>
              <a:t>permitting/  </a:t>
            </a:r>
            <a:r>
              <a:rPr dirty="0" spc="125" b="0" u="none">
                <a:latin typeface="Calibri"/>
                <a:cs typeface="Calibri"/>
              </a:rPr>
              <a:t>leasing </a:t>
            </a:r>
            <a:r>
              <a:rPr dirty="0" spc="100" b="0" u="none">
                <a:latin typeface="Calibri"/>
                <a:cs typeface="Calibri"/>
              </a:rPr>
              <a:t>agency, </a:t>
            </a:r>
            <a:r>
              <a:rPr dirty="0" spc="125" b="0" u="none">
                <a:latin typeface="Calibri"/>
                <a:cs typeface="Calibri"/>
              </a:rPr>
              <a:t>flood</a:t>
            </a:r>
            <a:r>
              <a:rPr dirty="0" spc="-110" b="0" u="none">
                <a:latin typeface="Calibri"/>
                <a:cs typeface="Calibri"/>
              </a:rPr>
              <a:t> </a:t>
            </a:r>
            <a:r>
              <a:rPr dirty="0" spc="105" b="0" u="none">
                <a:latin typeface="Calibri"/>
                <a:cs typeface="Calibri"/>
              </a:rPr>
              <a:t>control</a:t>
            </a:r>
          </a:p>
          <a:p>
            <a:pPr marL="12700">
              <a:lnSpc>
                <a:spcPct val="100000"/>
              </a:lnSpc>
              <a:spcBef>
                <a:spcPts val="2515"/>
              </a:spcBef>
            </a:pPr>
            <a:r>
              <a:rPr dirty="0" spc="150" b="0" u="none">
                <a:latin typeface="Calibri"/>
                <a:cs typeface="Calibri"/>
              </a:rPr>
              <a:t>Lease</a:t>
            </a:r>
            <a:r>
              <a:rPr dirty="0" b="0" u="none">
                <a:latin typeface="Calibri"/>
                <a:cs typeface="Calibri"/>
              </a:rPr>
              <a:t> </a:t>
            </a:r>
            <a:r>
              <a:rPr dirty="0" spc="125" b="0" u="none">
                <a:latin typeface="Calibri"/>
                <a:cs typeface="Calibri"/>
              </a:rPr>
              <a:t>holder</a:t>
            </a:r>
          </a:p>
          <a:p>
            <a:pPr marL="12700">
              <a:lnSpc>
                <a:spcPct val="100000"/>
              </a:lnSpc>
              <a:spcBef>
                <a:spcPts val="2515"/>
              </a:spcBef>
            </a:pPr>
            <a:r>
              <a:rPr dirty="0" spc="140" b="0" u="none">
                <a:latin typeface="Calibri"/>
                <a:cs typeface="Calibri"/>
              </a:rPr>
              <a:t>Park planning</a:t>
            </a:r>
            <a:r>
              <a:rPr dirty="0" spc="-105" b="0" u="none">
                <a:latin typeface="Calibri"/>
                <a:cs typeface="Calibri"/>
              </a:rPr>
              <a:t> </a:t>
            </a:r>
            <a:r>
              <a:rPr dirty="0" spc="140" b="0" u="none">
                <a:latin typeface="Calibri"/>
                <a:cs typeface="Calibri"/>
              </a:rPr>
              <a:t>support</a:t>
            </a:r>
          </a:p>
        </p:txBody>
      </p:sp>
      <p:sp>
        <p:nvSpPr>
          <p:cNvPr id="18" name="object 18"/>
          <p:cNvSpPr/>
          <p:nvPr/>
        </p:nvSpPr>
        <p:spPr>
          <a:xfrm>
            <a:off x="689609" y="2215133"/>
            <a:ext cx="1260347" cy="44119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19327" y="5394959"/>
            <a:ext cx="121920" cy="121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83919" y="5394959"/>
            <a:ext cx="91439" cy="1219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48511" y="5394959"/>
            <a:ext cx="396239" cy="1219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511808" y="5394959"/>
            <a:ext cx="152400" cy="1219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975104" y="5394959"/>
            <a:ext cx="192785" cy="1219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19327" y="5388864"/>
            <a:ext cx="1456944" cy="14020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32103" y="5510784"/>
            <a:ext cx="30479" cy="609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96468" y="3573017"/>
            <a:ext cx="1031747" cy="38633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89609" y="4305300"/>
            <a:ext cx="1480566" cy="47472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95"/>
              </a:spcBef>
              <a:tabLst>
                <a:tab pos="8154034" algn="l"/>
              </a:tabLst>
            </a:pPr>
            <a:r>
              <a:rPr dirty="0" spc="-380"/>
              <a:t> </a:t>
            </a:r>
            <a:r>
              <a:rPr dirty="0" spc="-80"/>
              <a:t>Flood </a:t>
            </a:r>
            <a:r>
              <a:rPr dirty="0" spc="65"/>
              <a:t>Plain</a:t>
            </a:r>
            <a:r>
              <a:rPr dirty="0" spc="-345"/>
              <a:t> </a:t>
            </a:r>
            <a:r>
              <a:rPr dirty="0" spc="25"/>
              <a:t>Issues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08373" y="1842007"/>
            <a:ext cx="4445635" cy="3683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marR="1000125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204">
                <a:latin typeface="Calibri"/>
                <a:cs typeface="Calibri"/>
              </a:rPr>
              <a:t>Combs </a:t>
            </a:r>
            <a:r>
              <a:rPr dirty="0" sz="2200" spc="155">
                <a:latin typeface="Calibri"/>
                <a:cs typeface="Calibri"/>
              </a:rPr>
              <a:t>Park </a:t>
            </a:r>
            <a:r>
              <a:rPr dirty="0" sz="2200" spc="114">
                <a:latin typeface="Calibri"/>
                <a:cs typeface="Calibri"/>
              </a:rPr>
              <a:t>is </a:t>
            </a:r>
            <a:r>
              <a:rPr dirty="0" sz="2200" spc="125">
                <a:latin typeface="Calibri"/>
                <a:cs typeface="Calibri"/>
              </a:rPr>
              <a:t>subject</a:t>
            </a:r>
            <a:r>
              <a:rPr dirty="0" sz="2200" spc="-245">
                <a:latin typeface="Calibri"/>
                <a:cs typeface="Calibri"/>
              </a:rPr>
              <a:t> </a:t>
            </a:r>
            <a:r>
              <a:rPr dirty="0" sz="2200" spc="100">
                <a:latin typeface="Calibri"/>
                <a:cs typeface="Calibri"/>
              </a:rPr>
              <a:t>to  </a:t>
            </a:r>
            <a:r>
              <a:rPr dirty="0" sz="2200" spc="125">
                <a:latin typeface="Calibri"/>
                <a:cs typeface="Calibri"/>
              </a:rPr>
              <a:t>frequent</a:t>
            </a:r>
            <a:r>
              <a:rPr dirty="0" sz="2200" spc="35">
                <a:latin typeface="Calibri"/>
                <a:cs typeface="Calibri"/>
              </a:rPr>
              <a:t> </a:t>
            </a:r>
            <a:r>
              <a:rPr dirty="0" sz="2200" spc="125">
                <a:latin typeface="Calibri"/>
                <a:cs typeface="Calibri"/>
              </a:rPr>
              <a:t>flooding</a:t>
            </a:r>
            <a:endParaRPr sz="2200">
              <a:latin typeface="Calibri"/>
              <a:cs typeface="Calibri"/>
            </a:endParaRPr>
          </a:p>
          <a:p>
            <a:pPr marL="240665" marR="1365885" indent="-227965">
              <a:lnSpc>
                <a:spcPct val="100000"/>
              </a:lnSpc>
              <a:spcBef>
                <a:spcPts val="11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130">
                <a:latin typeface="Calibri"/>
                <a:cs typeface="Calibri"/>
              </a:rPr>
              <a:t>Flooding </a:t>
            </a:r>
            <a:r>
              <a:rPr dirty="0" sz="2200" spc="114">
                <a:latin typeface="Calibri"/>
                <a:cs typeface="Calibri"/>
              </a:rPr>
              <a:t>is </a:t>
            </a:r>
            <a:r>
              <a:rPr dirty="0" sz="2200" spc="165">
                <a:latin typeface="Calibri"/>
                <a:cs typeface="Calibri"/>
              </a:rPr>
              <a:t>a</a:t>
            </a:r>
            <a:r>
              <a:rPr dirty="0" sz="2200" spc="-110">
                <a:latin typeface="Calibri"/>
                <a:cs typeface="Calibri"/>
              </a:rPr>
              <a:t> </a:t>
            </a:r>
            <a:r>
              <a:rPr dirty="0" sz="2200" spc="135">
                <a:latin typeface="Calibri"/>
                <a:cs typeface="Calibri"/>
              </a:rPr>
              <a:t>constant  </a:t>
            </a:r>
            <a:r>
              <a:rPr dirty="0" sz="2200" spc="150">
                <a:latin typeface="Calibri"/>
                <a:cs typeface="Calibri"/>
              </a:rPr>
              <a:t>maintenance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140">
                <a:latin typeface="Calibri"/>
                <a:cs typeface="Calibri"/>
              </a:rPr>
              <a:t>issue</a:t>
            </a:r>
            <a:endParaRPr sz="2200">
              <a:latin typeface="Calibri"/>
              <a:cs typeface="Calibri"/>
            </a:endParaRPr>
          </a:p>
          <a:p>
            <a:pPr marL="240665" marR="5080" indent="-227965">
              <a:lnSpc>
                <a:spcPct val="100000"/>
              </a:lnSpc>
              <a:spcBef>
                <a:spcPts val="11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130">
                <a:latin typeface="Calibri"/>
                <a:cs typeface="Calibri"/>
              </a:rPr>
              <a:t>Flood </a:t>
            </a:r>
            <a:r>
              <a:rPr dirty="0" sz="2200" spc="125">
                <a:latin typeface="Calibri"/>
                <a:cs typeface="Calibri"/>
              </a:rPr>
              <a:t>plain regulations </a:t>
            </a:r>
            <a:r>
              <a:rPr dirty="0" sz="2200" spc="125">
                <a:latin typeface="Calibri"/>
                <a:cs typeface="Calibri"/>
              </a:rPr>
              <a:t>require  hydraulic </a:t>
            </a:r>
            <a:r>
              <a:rPr dirty="0" sz="2200" spc="150">
                <a:latin typeface="Calibri"/>
                <a:cs typeface="Calibri"/>
              </a:rPr>
              <a:t>modeling </a:t>
            </a:r>
            <a:r>
              <a:rPr dirty="0" sz="2200" spc="150">
                <a:latin typeface="Calibri"/>
                <a:cs typeface="Calibri"/>
              </a:rPr>
              <a:t>any </a:t>
            </a:r>
            <a:r>
              <a:rPr dirty="0" sz="2200" spc="125">
                <a:latin typeface="Calibri"/>
                <a:cs typeface="Calibri"/>
              </a:rPr>
              <a:t>time </a:t>
            </a:r>
            <a:r>
              <a:rPr dirty="0" sz="2200" spc="50">
                <a:latin typeface="Calibri"/>
                <a:cs typeface="Calibri"/>
              </a:rPr>
              <a:t>fill  </a:t>
            </a:r>
            <a:r>
              <a:rPr dirty="0" sz="2200" spc="150">
                <a:latin typeface="Calibri"/>
                <a:cs typeface="Calibri"/>
              </a:rPr>
              <a:t>or </a:t>
            </a:r>
            <a:r>
              <a:rPr dirty="0" sz="2200" spc="125">
                <a:latin typeface="Calibri"/>
                <a:cs typeface="Calibri"/>
              </a:rPr>
              <a:t>structures are </a:t>
            </a:r>
            <a:r>
              <a:rPr dirty="0" sz="2200" spc="135">
                <a:latin typeface="Calibri"/>
                <a:cs typeface="Calibri"/>
              </a:rPr>
              <a:t>placed </a:t>
            </a:r>
            <a:r>
              <a:rPr dirty="0" sz="2200" spc="114">
                <a:latin typeface="Calibri"/>
                <a:cs typeface="Calibri"/>
              </a:rPr>
              <a:t>in </a:t>
            </a:r>
            <a:r>
              <a:rPr dirty="0" sz="2200" spc="125">
                <a:latin typeface="Calibri"/>
                <a:cs typeface="Calibri"/>
              </a:rPr>
              <a:t>the  </a:t>
            </a:r>
            <a:r>
              <a:rPr dirty="0" sz="2200" spc="125">
                <a:latin typeface="Calibri"/>
                <a:cs typeface="Calibri"/>
              </a:rPr>
              <a:t>flood </a:t>
            </a:r>
            <a:r>
              <a:rPr dirty="0" sz="2200" spc="100">
                <a:latin typeface="Calibri"/>
                <a:cs typeface="Calibri"/>
              </a:rPr>
              <a:t>plain, to </a:t>
            </a:r>
            <a:r>
              <a:rPr dirty="0" sz="2200" spc="150">
                <a:latin typeface="Calibri"/>
                <a:cs typeface="Calibri"/>
              </a:rPr>
              <a:t>ensure </a:t>
            </a:r>
            <a:r>
              <a:rPr dirty="0" sz="2200" spc="125">
                <a:latin typeface="Calibri"/>
                <a:cs typeface="Calibri"/>
              </a:rPr>
              <a:t>flooding</a:t>
            </a:r>
            <a:r>
              <a:rPr dirty="0" sz="2200" spc="-135">
                <a:latin typeface="Calibri"/>
                <a:cs typeface="Calibri"/>
              </a:rPr>
              <a:t> </a:t>
            </a:r>
            <a:r>
              <a:rPr dirty="0" sz="2200" spc="114">
                <a:latin typeface="Calibri"/>
                <a:cs typeface="Calibri"/>
              </a:rPr>
              <a:t>is  </a:t>
            </a:r>
            <a:r>
              <a:rPr dirty="0" sz="2200" spc="130">
                <a:latin typeface="Calibri"/>
                <a:cs typeface="Calibri"/>
              </a:rPr>
              <a:t>not </a:t>
            </a:r>
            <a:r>
              <a:rPr dirty="0" sz="2200" spc="155">
                <a:latin typeface="Calibri"/>
                <a:cs typeface="Calibri"/>
              </a:rPr>
              <a:t>worsened </a:t>
            </a:r>
            <a:r>
              <a:rPr dirty="0" sz="2200" spc="175">
                <a:latin typeface="Calibri"/>
                <a:cs typeface="Calibri"/>
              </a:rPr>
              <a:t>and </a:t>
            </a:r>
            <a:r>
              <a:rPr dirty="0" sz="2200" spc="100">
                <a:latin typeface="Calibri"/>
                <a:cs typeface="Calibri"/>
              </a:rPr>
              <a:t>to </a:t>
            </a:r>
            <a:r>
              <a:rPr dirty="0" sz="2200" spc="105">
                <a:latin typeface="Calibri"/>
                <a:cs typeface="Calibri"/>
              </a:rPr>
              <a:t>protect  </a:t>
            </a:r>
            <a:r>
              <a:rPr dirty="0" sz="2200" spc="125">
                <a:latin typeface="Calibri"/>
                <a:cs typeface="Calibri"/>
              </a:rPr>
              <a:t>public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114">
                <a:latin typeface="Calibri"/>
                <a:cs typeface="Calibri"/>
              </a:rPr>
              <a:t>safety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5800" y="1860042"/>
            <a:ext cx="3115817" cy="3669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7200"/>
            <a:ext cx="8674607" cy="27675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772656" y="1188719"/>
            <a:ext cx="316991" cy="5730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236976"/>
            <a:ext cx="8674607" cy="362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168895" y="1862327"/>
            <a:ext cx="0" cy="652780"/>
          </a:xfrm>
          <a:custGeom>
            <a:avLst/>
            <a:gdLst/>
            <a:ahLst/>
            <a:cxnLst/>
            <a:rect l="l" t="t" r="r" b="b"/>
            <a:pathLst>
              <a:path w="0" h="652780">
                <a:moveTo>
                  <a:pt x="0" y="652271"/>
                </a:moveTo>
                <a:lnTo>
                  <a:pt x="0" y="0"/>
                </a:lnTo>
              </a:path>
            </a:pathLst>
          </a:custGeom>
          <a:ln w="45720">
            <a:solidFill>
              <a:srgbClr val="2F34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663178" y="2438400"/>
            <a:ext cx="0" cy="353695"/>
          </a:xfrm>
          <a:custGeom>
            <a:avLst/>
            <a:gdLst/>
            <a:ahLst/>
            <a:cxnLst/>
            <a:rect l="l" t="t" r="r" b="b"/>
            <a:pathLst>
              <a:path w="0" h="353694">
                <a:moveTo>
                  <a:pt x="0" y="353568"/>
                </a:moveTo>
                <a:lnTo>
                  <a:pt x="0" y="0"/>
                </a:lnTo>
              </a:path>
            </a:pathLst>
          </a:custGeom>
          <a:ln w="35052">
            <a:solidFill>
              <a:srgbClr val="6457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65520" y="1883664"/>
            <a:ext cx="1146175" cy="0"/>
          </a:xfrm>
          <a:custGeom>
            <a:avLst/>
            <a:gdLst/>
            <a:ahLst/>
            <a:cxnLst/>
            <a:rect l="l" t="t" r="r" b="b"/>
            <a:pathLst>
              <a:path w="1146175" h="0">
                <a:moveTo>
                  <a:pt x="0" y="0"/>
                </a:moveTo>
                <a:lnTo>
                  <a:pt x="1146048" y="0"/>
                </a:lnTo>
              </a:path>
            </a:pathLst>
          </a:custGeom>
          <a:ln w="27432">
            <a:solidFill>
              <a:srgbClr val="3F57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065520" y="2484120"/>
            <a:ext cx="1134110" cy="0"/>
          </a:xfrm>
          <a:custGeom>
            <a:avLst/>
            <a:gdLst/>
            <a:ahLst/>
            <a:cxnLst/>
            <a:rect l="l" t="t" r="r" b="b"/>
            <a:pathLst>
              <a:path w="1134109" h="0">
                <a:moveTo>
                  <a:pt x="0" y="0"/>
                </a:moveTo>
                <a:lnTo>
                  <a:pt x="1133855" y="0"/>
                </a:lnTo>
              </a:path>
            </a:pathLst>
          </a:custGeom>
          <a:ln w="42672">
            <a:solidFill>
              <a:srgbClr val="2B34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90159" y="4008120"/>
            <a:ext cx="939165" cy="0"/>
          </a:xfrm>
          <a:custGeom>
            <a:avLst/>
            <a:gdLst/>
            <a:ahLst/>
            <a:cxnLst/>
            <a:rect l="l" t="t" r="r" b="b"/>
            <a:pathLst>
              <a:path w="939164" h="0">
                <a:moveTo>
                  <a:pt x="0" y="0"/>
                </a:moveTo>
                <a:lnTo>
                  <a:pt x="938784" y="0"/>
                </a:lnTo>
              </a:path>
            </a:pathLst>
          </a:custGeom>
          <a:ln w="27432">
            <a:solidFill>
              <a:srgbClr val="779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02352" y="4520184"/>
            <a:ext cx="927100" cy="0"/>
          </a:xfrm>
          <a:custGeom>
            <a:avLst/>
            <a:gdLst/>
            <a:ahLst/>
            <a:cxnLst/>
            <a:rect l="l" t="t" r="r" b="b"/>
            <a:pathLst>
              <a:path w="927100" h="0">
                <a:moveTo>
                  <a:pt x="0" y="0"/>
                </a:moveTo>
                <a:lnTo>
                  <a:pt x="926592" y="0"/>
                </a:lnTo>
              </a:path>
            </a:pathLst>
          </a:custGeom>
          <a:ln w="42672">
            <a:solidFill>
              <a:srgbClr val="343F4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236720" y="4849367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47" y="0"/>
                </a:lnTo>
              </a:path>
            </a:pathLst>
          </a:custGeom>
          <a:ln w="27432">
            <a:solidFill>
              <a:srgbClr val="77878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5647944"/>
            <a:ext cx="365760" cy="0"/>
          </a:xfrm>
          <a:custGeom>
            <a:avLst/>
            <a:gdLst/>
            <a:ahLst/>
            <a:cxnLst/>
            <a:rect l="l" t="t" r="r" b="b"/>
            <a:pathLst>
              <a:path w="365760" h="0">
                <a:moveTo>
                  <a:pt x="0" y="0"/>
                </a:moveTo>
                <a:lnTo>
                  <a:pt x="365759" y="0"/>
                </a:lnTo>
              </a:path>
            </a:pathLst>
          </a:custGeom>
          <a:ln w="32003">
            <a:solidFill>
              <a:srgbClr val="574F4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10128" y="6120384"/>
            <a:ext cx="878205" cy="0"/>
          </a:xfrm>
          <a:custGeom>
            <a:avLst/>
            <a:gdLst/>
            <a:ahLst/>
            <a:cxnLst/>
            <a:rect l="l" t="t" r="r" b="b"/>
            <a:pathLst>
              <a:path w="878204" h="0">
                <a:moveTo>
                  <a:pt x="0" y="0"/>
                </a:moveTo>
                <a:lnTo>
                  <a:pt x="877824" y="0"/>
                </a:lnTo>
              </a:path>
            </a:pathLst>
          </a:custGeom>
          <a:ln w="45720">
            <a:solidFill>
              <a:srgbClr val="3F484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34454" y="2107229"/>
            <a:ext cx="0" cy="139065"/>
          </a:xfrm>
          <a:custGeom>
            <a:avLst/>
            <a:gdLst/>
            <a:ahLst/>
            <a:cxnLst/>
            <a:rect l="l" t="t" r="r" b="b"/>
            <a:pathLst>
              <a:path w="0" h="139064">
                <a:moveTo>
                  <a:pt x="0" y="0"/>
                </a:moveTo>
                <a:lnTo>
                  <a:pt x="0" y="138608"/>
                </a:lnTo>
              </a:path>
            </a:pathLst>
          </a:custGeom>
          <a:ln w="28143">
            <a:solidFill>
              <a:srgbClr val="E9EB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062370" y="1882394"/>
            <a:ext cx="1076960" cy="58293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 marR="5080" indent="3810">
              <a:lnSpc>
                <a:spcPct val="87900"/>
              </a:lnSpc>
              <a:spcBef>
                <a:spcPts val="204"/>
              </a:spcBef>
            </a:pPr>
            <a:r>
              <a:rPr dirty="0" sz="700" spc="0" b="1">
                <a:solidFill>
                  <a:srgbClr val="646464"/>
                </a:solidFill>
                <a:latin typeface="Times New Roman"/>
                <a:cs typeface="Times New Roman"/>
              </a:rPr>
              <a:t>Mi?mluws </a:t>
            </a:r>
            <a:r>
              <a:rPr dirty="0" sz="750" spc="25">
                <a:solidFill>
                  <a:srgbClr val="777777"/>
                </a:solidFill>
                <a:latin typeface="Times New Roman"/>
                <a:cs typeface="Times New Roman"/>
              </a:rPr>
              <a:t>could  </a:t>
            </a:r>
            <a:r>
              <a:rPr dirty="0" sz="800" spc="15">
                <a:solidFill>
                  <a:srgbClr val="646464"/>
                </a:solidFill>
                <a:latin typeface="Times New Roman"/>
                <a:cs typeface="Times New Roman"/>
              </a:rPr>
              <a:t>potentially </a:t>
            </a:r>
            <a:r>
              <a:rPr dirty="0" sz="800" spc="10">
                <a:solidFill>
                  <a:srgbClr val="646464"/>
                </a:solidFill>
                <a:latin typeface="Times New Roman"/>
                <a:cs typeface="Times New Roman"/>
              </a:rPr>
              <a:t>be </a:t>
            </a:r>
            <a:r>
              <a:rPr dirty="0" sz="800" spc="-10">
                <a:solidFill>
                  <a:srgbClr val="646464"/>
                </a:solidFill>
                <a:latin typeface="Times New Roman"/>
                <a:cs typeface="Times New Roman"/>
              </a:rPr>
              <a:t>&amp;1h,mced  </a:t>
            </a:r>
            <a:r>
              <a:rPr dirty="0" sz="700" spc="25">
                <a:solidFill>
                  <a:srgbClr val="525252"/>
                </a:solidFill>
                <a:latin typeface="Arial"/>
                <a:cs typeface="Arial"/>
              </a:rPr>
              <a:t>as </a:t>
            </a:r>
            <a:r>
              <a:rPr dirty="0" sz="700" spc="15">
                <a:solidFill>
                  <a:srgbClr val="646464"/>
                </a:solidFill>
                <a:latin typeface="Arial"/>
                <a:cs typeface="Arial"/>
              </a:rPr>
              <a:t>pra </a:t>
            </a:r>
            <a:r>
              <a:rPr dirty="0" sz="800" spc="-30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dirty="0" sz="800" spc="-30">
                <a:solidFill>
                  <a:srgbClr val="777777"/>
                </a:solidFill>
                <a:latin typeface="Arial"/>
                <a:cs typeface="Arial"/>
              </a:rPr>
              <a:t>rles</a:t>
            </a:r>
            <a:r>
              <a:rPr dirty="0" sz="800" spc="-30">
                <a:solidFill>
                  <a:srgbClr val="BFBFBF"/>
                </a:solidFill>
                <a:latin typeface="Arial"/>
                <a:cs typeface="Arial"/>
              </a:rPr>
              <a:t>,</a:t>
            </a:r>
            <a:r>
              <a:rPr dirty="0" sz="950" spc="-30" i="1">
                <a:solidFill>
                  <a:srgbClr val="777777"/>
                </a:solidFill>
                <a:latin typeface="Arial"/>
                <a:cs typeface="Arial"/>
              </a:rPr>
              <a:t>w </a:t>
            </a:r>
            <a:r>
              <a:rPr dirty="0" sz="800" spc="-5">
                <a:solidFill>
                  <a:srgbClr val="646464"/>
                </a:solidFill>
                <a:latin typeface="Arial"/>
                <a:cs typeface="Arial"/>
              </a:rPr>
              <a:t>provide  </a:t>
            </a:r>
            <a:r>
              <a:rPr dirty="0" sz="700" spc="75">
                <a:solidFill>
                  <a:srgbClr val="646464"/>
                </a:solidFill>
                <a:latin typeface="Arial"/>
                <a:cs typeface="Arial"/>
              </a:rPr>
              <a:t>ul!U </a:t>
            </a:r>
            <a:r>
              <a:rPr dirty="0" sz="700" spc="55">
                <a:solidFill>
                  <a:srgbClr val="646464"/>
                </a:solidFill>
                <a:latin typeface="Arial"/>
                <a:cs typeface="Arial"/>
              </a:rPr>
              <a:t>r</a:t>
            </a:r>
            <a:r>
              <a:rPr dirty="0" sz="700" spc="-12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700" spc="25">
                <a:solidFill>
                  <a:srgbClr val="777777"/>
                </a:solidFill>
                <a:latin typeface="Arial"/>
                <a:cs typeface="Arial"/>
              </a:rPr>
              <a:t>binJ </a:t>
            </a:r>
            <a:r>
              <a:rPr dirty="0" sz="650" spc="15">
                <a:solidFill>
                  <a:srgbClr val="646464"/>
                </a:solidFill>
                <a:latin typeface="Arial"/>
                <a:cs typeface="Arial"/>
              </a:rPr>
              <a:t>andl</a:t>
            </a:r>
            <a:endParaRPr sz="650">
              <a:latin typeface="Arial"/>
              <a:cs typeface="Arial"/>
            </a:endParaRPr>
          </a:p>
          <a:p>
            <a:pPr marL="72390">
              <a:lnSpc>
                <a:spcPts val="910"/>
              </a:lnSpc>
            </a:pPr>
            <a:r>
              <a:rPr dirty="0" sz="800" spc="-30">
                <a:solidFill>
                  <a:srgbClr val="777777"/>
                </a:solidFill>
                <a:latin typeface="Arial"/>
                <a:cs typeface="Arial"/>
              </a:rPr>
              <a:t>o</a:t>
            </a:r>
            <a:r>
              <a:rPr dirty="0" sz="800" spc="-30">
                <a:solidFill>
                  <a:srgbClr val="414242"/>
                </a:solidFill>
                <a:latin typeface="Arial"/>
                <a:cs typeface="Arial"/>
              </a:rPr>
              <a:t>l </a:t>
            </a:r>
            <a:r>
              <a:rPr dirty="0" sz="800" spc="-25">
                <a:solidFill>
                  <a:srgbClr val="525252"/>
                </a:solidFill>
                <a:latin typeface="Arial"/>
                <a:cs typeface="Arial"/>
              </a:rPr>
              <a:t>l</a:t>
            </a:r>
            <a:r>
              <a:rPr dirty="0" sz="800" spc="-25">
                <a:solidFill>
                  <a:srgbClr val="939393"/>
                </a:solidFill>
                <a:latin typeface="Arial"/>
                <a:cs typeface="Arial"/>
              </a:rPr>
              <a:t>i</a:t>
            </a:r>
            <a:r>
              <a:rPr dirty="0" sz="800" spc="-25">
                <a:solidFill>
                  <a:srgbClr val="777777"/>
                </a:solidFill>
                <a:latin typeface="Arial"/>
                <a:cs typeface="Arial"/>
              </a:rPr>
              <a:t>llli!itor</a:t>
            </a:r>
            <a:r>
              <a:rPr dirty="0" sz="800" spc="-17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dirty="0" sz="800" spc="5">
                <a:solidFill>
                  <a:srgbClr val="777777"/>
                </a:solidFill>
                <a:latin typeface="Arial"/>
                <a:cs typeface="Arial"/>
              </a:rPr>
              <a:t>habitat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94969" y="335025"/>
            <a:ext cx="345440" cy="631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50" spc="-140">
                <a:solidFill>
                  <a:srgbClr val="265782"/>
                </a:solidFill>
                <a:latin typeface="Times New Roman"/>
                <a:cs typeface="Times New Roman"/>
              </a:rPr>
              <a:t>....</a:t>
            </a:r>
            <a:endParaRPr sz="1150">
              <a:latin typeface="Times New Roman"/>
              <a:cs typeface="Times New Roman"/>
            </a:endParaRPr>
          </a:p>
          <a:p>
            <a:pPr algn="r" marR="64769">
              <a:lnSpc>
                <a:spcPct val="100000"/>
              </a:lnSpc>
              <a:spcBef>
                <a:spcPts val="90"/>
              </a:spcBef>
            </a:pPr>
            <a:r>
              <a:rPr dirty="0" sz="2750" spc="-100" i="1">
                <a:solidFill>
                  <a:srgbClr val="265782"/>
                </a:solidFill>
                <a:latin typeface="Times New Roman"/>
                <a:cs typeface="Times New Roman"/>
              </a:rPr>
              <a:t>.</a:t>
            </a:r>
            <a:r>
              <a:rPr dirty="0" sz="2750" spc="60" i="1">
                <a:solidFill>
                  <a:srgbClr val="265782"/>
                </a:solidFill>
                <a:latin typeface="Times New Roman"/>
                <a:cs typeface="Times New Roman"/>
              </a:rPr>
              <a:t>§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220208" y="4021373"/>
            <a:ext cx="0" cy="139065"/>
          </a:xfrm>
          <a:custGeom>
            <a:avLst/>
            <a:gdLst/>
            <a:ahLst/>
            <a:cxnLst/>
            <a:rect l="l" t="t" r="r" b="b"/>
            <a:pathLst>
              <a:path w="0" h="139064">
                <a:moveTo>
                  <a:pt x="0" y="0"/>
                </a:moveTo>
                <a:lnTo>
                  <a:pt x="0" y="138608"/>
                </a:lnTo>
              </a:path>
            </a:pathLst>
          </a:custGeom>
          <a:ln w="19303">
            <a:solidFill>
              <a:srgbClr val="E9EB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083962" y="4012691"/>
            <a:ext cx="941705" cy="473709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25400" marR="5080" indent="-13335">
              <a:lnSpc>
                <a:spcPct val="85200"/>
              </a:lnSpc>
              <a:spcBef>
                <a:spcPts val="240"/>
              </a:spcBef>
            </a:pPr>
            <a:r>
              <a:rPr dirty="0" sz="800" spc="-50">
                <a:solidFill>
                  <a:srgbClr val="646464"/>
                </a:solidFill>
                <a:latin typeface="Arial"/>
                <a:cs typeface="Arial"/>
              </a:rPr>
              <a:t>!Ve</a:t>
            </a:r>
            <a:r>
              <a:rPr dirty="0" sz="800" spc="-50">
                <a:solidFill>
                  <a:srgbClr val="BFBFBF"/>
                </a:solidFill>
                <a:latin typeface="Arial"/>
                <a:cs typeface="Arial"/>
              </a:rPr>
              <a:t>'</a:t>
            </a:r>
            <a:r>
              <a:rPr dirty="0" sz="800" spc="-50">
                <a:solidFill>
                  <a:srgbClr val="646464"/>
                </a:solidFill>
                <a:latin typeface="Arial"/>
                <a:cs typeface="Arial"/>
              </a:rPr>
              <a:t>hIdes </a:t>
            </a:r>
            <a:r>
              <a:rPr dirty="0" sz="800" spc="5">
                <a:solidFill>
                  <a:srgbClr val="646464"/>
                </a:solidFill>
                <a:latin typeface="Arial"/>
                <a:cs typeface="Arial"/>
              </a:rPr>
              <a:t>dr</a:t>
            </a:r>
            <a:r>
              <a:rPr dirty="0" sz="800" spc="5">
                <a:solidFill>
                  <a:srgbClr val="414242"/>
                </a:solidFill>
                <a:latin typeface="Arial"/>
                <a:cs typeface="Arial"/>
              </a:rPr>
              <a:t>i</a:t>
            </a:r>
            <a:r>
              <a:rPr dirty="0" sz="800" spc="5">
                <a:solidFill>
                  <a:srgbClr val="646464"/>
                </a:solidFill>
                <a:latin typeface="Arial"/>
                <a:cs typeface="Arial"/>
              </a:rPr>
              <a:t>ving</a:t>
            </a:r>
            <a:r>
              <a:rPr dirty="0" sz="800" spc="-17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777777"/>
                </a:solidFill>
                <a:latin typeface="Arial"/>
                <a:cs typeface="Arial"/>
              </a:rPr>
              <a:t>over  </a:t>
            </a:r>
            <a:r>
              <a:rPr dirty="0" sz="800" spc="-45">
                <a:solidFill>
                  <a:srgbClr val="777777"/>
                </a:solidFill>
                <a:latin typeface="Arial"/>
                <a:cs typeface="Arial"/>
              </a:rPr>
              <a:t>Ulllci:ubed </a:t>
            </a:r>
            <a:r>
              <a:rPr dirty="0" sz="950" spc="-75">
                <a:solidFill>
                  <a:srgbClr val="646464"/>
                </a:solidFill>
                <a:latin typeface="Times New Roman"/>
                <a:cs typeface="Times New Roman"/>
              </a:rPr>
              <a:t>gra:ss  </a:t>
            </a:r>
            <a:r>
              <a:rPr dirty="0" sz="700" spc="-20">
                <a:solidFill>
                  <a:srgbClr val="646464"/>
                </a:solidFill>
                <a:latin typeface="Times New Roman"/>
                <a:cs typeface="Times New Roman"/>
              </a:rPr>
              <a:t>i:slaflcl  </a:t>
            </a:r>
            <a:r>
              <a:rPr dirty="0" sz="700" spc="10">
                <a:solidFill>
                  <a:srgbClr val="777777"/>
                </a:solidFill>
                <a:latin typeface="Times New Roman"/>
                <a:cs typeface="Times New Roman"/>
              </a:rPr>
              <a:t>hm1e </a:t>
            </a:r>
            <a:r>
              <a:rPr dirty="0" sz="700" spc="35">
                <a:solidFill>
                  <a:srgbClr val="777777"/>
                </a:solidFill>
                <a:latin typeface="Times New Roman"/>
                <a:cs typeface="Times New Roman"/>
              </a:rPr>
              <a:t>lumet.l</a:t>
            </a:r>
            <a:r>
              <a:rPr dirty="0" sz="700" spc="-55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dirty="0" sz="700" spc="30">
                <a:solidFill>
                  <a:srgbClr val="414242"/>
                </a:solidFill>
                <a:latin typeface="Arial"/>
                <a:cs typeface="Arial"/>
              </a:rPr>
              <a:t>i</a:t>
            </a:r>
            <a:r>
              <a:rPr dirty="0" sz="700" spc="30">
                <a:solidFill>
                  <a:srgbClr val="646464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  <a:p>
            <a:pPr marL="27305">
              <a:lnSpc>
                <a:spcPts val="885"/>
              </a:lnSpc>
            </a:pPr>
            <a:r>
              <a:rPr dirty="0" sz="750" spc="15">
                <a:solidFill>
                  <a:srgbClr val="414242"/>
                </a:solidFill>
                <a:latin typeface="Arial"/>
                <a:cs typeface="Arial"/>
              </a:rPr>
              <a:t>lri</a:t>
            </a:r>
            <a:r>
              <a:rPr dirty="0" sz="750" spc="15">
                <a:solidFill>
                  <a:srgbClr val="646464"/>
                </a:solidFill>
                <a:latin typeface="Arial"/>
                <a:cs typeface="Arial"/>
              </a:rPr>
              <a:t>to </a:t>
            </a:r>
            <a:r>
              <a:rPr dirty="0" sz="750" spc="-55">
                <a:solidFill>
                  <a:srgbClr val="525252"/>
                </a:solidFill>
                <a:latin typeface="Arial"/>
                <a:cs typeface="Arial"/>
              </a:rPr>
              <a:t>a </a:t>
            </a:r>
            <a:r>
              <a:rPr dirty="0" sz="750" spc="35">
                <a:solidFill>
                  <a:srgbClr val="777777"/>
                </a:solidFill>
                <a:latin typeface="Arial"/>
                <a:cs typeface="Arial"/>
              </a:rPr>
              <a:t>mud</a:t>
            </a:r>
            <a:r>
              <a:rPr dirty="0" sz="750" spc="-25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777777"/>
                </a:solidFill>
                <a:latin typeface="Times New Roman"/>
                <a:cs typeface="Times New Roman"/>
              </a:rPr>
              <a:t>pit.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690111" y="5734349"/>
            <a:ext cx="0" cy="139065"/>
          </a:xfrm>
          <a:custGeom>
            <a:avLst/>
            <a:gdLst/>
            <a:ahLst/>
            <a:cxnLst/>
            <a:rect l="l" t="t" r="r" b="b"/>
            <a:pathLst>
              <a:path w="0" h="139064">
                <a:moveTo>
                  <a:pt x="0" y="0"/>
                </a:moveTo>
                <a:lnTo>
                  <a:pt x="0" y="138608"/>
                </a:lnTo>
              </a:path>
            </a:pathLst>
          </a:custGeom>
          <a:ln w="19303">
            <a:solidFill>
              <a:srgbClr val="E9EB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306286" y="4851146"/>
            <a:ext cx="1913889" cy="1231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5990">
              <a:lnSpc>
                <a:spcPct val="100000"/>
              </a:lnSpc>
              <a:spcBef>
                <a:spcPts val="100"/>
              </a:spcBef>
            </a:pPr>
            <a:r>
              <a:rPr dirty="0" sz="750" spc="10">
                <a:solidFill>
                  <a:srgbClr val="646464"/>
                </a:solidFill>
                <a:latin typeface="Arial"/>
                <a:cs typeface="Arial"/>
              </a:rPr>
              <a:t>sand</a:t>
            </a:r>
            <a:r>
              <a:rPr dirty="0" sz="750" spc="-11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750" spc="15">
                <a:solidFill>
                  <a:srgbClr val="777777"/>
                </a:solidFill>
                <a:latin typeface="Arial"/>
                <a:cs typeface="Arial"/>
              </a:rPr>
              <a:t>and</a:t>
            </a:r>
            <a:r>
              <a:rPr dirty="0" sz="750" spc="-12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dirty="0" sz="750" spc="-5" b="1">
                <a:solidFill>
                  <a:srgbClr val="777777"/>
                </a:solidFill>
                <a:latin typeface="Arial"/>
                <a:cs typeface="Arial"/>
              </a:rPr>
              <a:t>gravel</a:t>
            </a:r>
            <a:endParaRPr sz="750">
              <a:latin typeface="Arial"/>
              <a:cs typeface="Arial"/>
            </a:endParaRPr>
          </a:p>
          <a:p>
            <a:pPr marL="932815" marR="5080" indent="5715">
              <a:lnSpc>
                <a:spcPct val="92200"/>
              </a:lnSpc>
              <a:spcBef>
                <a:spcPts val="80"/>
              </a:spcBef>
            </a:pPr>
            <a:r>
              <a:rPr dirty="0" sz="700">
                <a:solidFill>
                  <a:srgbClr val="777777"/>
                </a:solidFill>
                <a:latin typeface="Times New Roman"/>
                <a:cs typeface="Times New Roman"/>
              </a:rPr>
              <a:t>miniri-g </a:t>
            </a:r>
            <a:r>
              <a:rPr dirty="0" sz="700" spc="0">
                <a:solidFill>
                  <a:srgbClr val="777777"/>
                </a:solidFill>
                <a:latin typeface="Times New Roman"/>
                <a:cs typeface="Times New Roman"/>
              </a:rPr>
              <a:t>d </a:t>
            </a:r>
            <a:r>
              <a:rPr dirty="0" sz="700" spc="-105">
                <a:solidFill>
                  <a:srgbClr val="525252"/>
                </a:solidFill>
                <a:latin typeface="Times New Roman"/>
                <a:cs typeface="Times New Roman"/>
              </a:rPr>
              <a:t>i</a:t>
            </a:r>
            <a:r>
              <a:rPr dirty="0" sz="700" spc="-105">
                <a:solidFill>
                  <a:srgbClr val="777777"/>
                </a:solidFill>
                <a:latin typeface="Times New Roman"/>
                <a:cs typeface="Times New Roman"/>
              </a:rPr>
              <a:t>re</a:t>
            </a:r>
            <a:r>
              <a:rPr dirty="0" sz="700" spc="-35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dirty="0" sz="700" spc="-125">
                <a:solidFill>
                  <a:srgbClr val="777777"/>
                </a:solidFill>
                <a:latin typeface="Times New Roman"/>
                <a:cs typeface="Times New Roman"/>
              </a:rPr>
              <a:t>ct </a:t>
            </a:r>
            <a:r>
              <a:rPr dirty="0" sz="700">
                <a:solidFill>
                  <a:srgbClr val="777777"/>
                </a:solidFill>
                <a:latin typeface="Times New Roman"/>
                <a:cs typeface="Times New Roman"/>
              </a:rPr>
              <a:t>ly </a:t>
            </a:r>
            <a:r>
              <a:rPr dirty="0" sz="700" spc="-5">
                <a:solidFill>
                  <a:srgbClr val="777777"/>
                </a:solidFill>
                <a:latin typeface="Times New Roman"/>
                <a:cs typeface="Times New Roman"/>
              </a:rPr>
              <a:t>aor,os:s  </a:t>
            </a:r>
            <a:r>
              <a:rPr dirty="0" sz="800" spc="0">
                <a:solidFill>
                  <a:srgbClr val="646464"/>
                </a:solidFill>
                <a:latin typeface="Arial"/>
                <a:cs typeface="Arial"/>
              </a:rPr>
              <a:t>river </a:t>
            </a:r>
            <a:r>
              <a:rPr dirty="0" sz="800" spc="-30">
                <a:solidFill>
                  <a:srgbClr val="777777"/>
                </a:solidFill>
                <a:latin typeface="Arial"/>
                <a:cs typeface="Arial"/>
              </a:rPr>
              <a:t>pres</a:t>
            </a:r>
            <a:r>
              <a:rPr dirty="0" sz="800" spc="-30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dirty="0" sz="800" spc="-30">
                <a:solidFill>
                  <a:srgbClr val="777777"/>
                </a:solidFill>
                <a:latin typeface="Arial"/>
                <a:cs typeface="Arial"/>
              </a:rPr>
              <a:t>fl </a:t>
            </a:r>
            <a:r>
              <a:rPr dirty="0" sz="800" spc="0">
                <a:solidFill>
                  <a:srgbClr val="777777"/>
                </a:solidFill>
                <a:latin typeface="Arial"/>
                <a:cs typeface="Arial"/>
              </a:rPr>
              <a:t>ts </a:t>
            </a:r>
            <a:r>
              <a:rPr dirty="0" sz="800" spc="-10">
                <a:solidFill>
                  <a:srgbClr val="777777"/>
                </a:solidFill>
                <a:latin typeface="Arial"/>
                <a:cs typeface="Arial"/>
              </a:rPr>
              <a:t>n</a:t>
            </a:r>
            <a:r>
              <a:rPr dirty="0" sz="800" spc="-10">
                <a:solidFill>
                  <a:srgbClr val="646464"/>
                </a:solidFill>
                <a:latin typeface="Arial"/>
                <a:cs typeface="Arial"/>
              </a:rPr>
              <a:t>olse  </a:t>
            </a:r>
            <a:r>
              <a:rPr dirty="0" sz="800" spc="-1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dirty="0" sz="800" spc="-10">
                <a:solidFill>
                  <a:srgbClr val="777777"/>
                </a:solidFill>
                <a:latin typeface="Arial"/>
                <a:cs typeface="Arial"/>
              </a:rPr>
              <a:t>si.ue </a:t>
            </a:r>
            <a:r>
              <a:rPr dirty="0" sz="650" spc="5">
                <a:solidFill>
                  <a:srgbClr val="525252"/>
                </a:solidFill>
                <a:latin typeface="Times New Roman"/>
                <a:cs typeface="Times New Roman"/>
              </a:rPr>
              <a:t>d </a:t>
            </a:r>
            <a:r>
              <a:rPr dirty="0" sz="650" spc="0">
                <a:solidFill>
                  <a:srgbClr val="777777"/>
                </a:solidFill>
                <a:latin typeface="Times New Roman"/>
                <a:cs typeface="Times New Roman"/>
              </a:rPr>
              <a:t>flt1 </a:t>
            </a:r>
            <a:r>
              <a:rPr dirty="0" sz="800" spc="-40">
                <a:solidFill>
                  <a:srgbClr val="777777"/>
                </a:solidFill>
                <a:latin typeface="Arial"/>
                <a:cs typeface="Arial"/>
              </a:rPr>
              <a:t>unp </a:t>
            </a:r>
            <a:r>
              <a:rPr dirty="0" sz="800" spc="-20">
                <a:solidFill>
                  <a:srgbClr val="414242"/>
                </a:solidFill>
                <a:latin typeface="Arial"/>
                <a:cs typeface="Arial"/>
              </a:rPr>
              <a:t>i</a:t>
            </a:r>
            <a:r>
              <a:rPr dirty="0" sz="800" spc="-20">
                <a:solidFill>
                  <a:srgbClr val="777777"/>
                </a:solidFill>
                <a:latin typeface="Arial"/>
                <a:cs typeface="Arial"/>
              </a:rPr>
              <a:t>edsant  </a:t>
            </a:r>
            <a:r>
              <a:rPr dirty="0" sz="600" spc="0">
                <a:solidFill>
                  <a:srgbClr val="646464"/>
                </a:solidFill>
                <a:latin typeface="Times New Roman"/>
                <a:cs typeface="Times New Roman"/>
              </a:rPr>
              <a:t>il </a:t>
            </a:r>
            <a:r>
              <a:rPr dirty="0" sz="650" spc="10">
                <a:solidFill>
                  <a:srgbClr val="777777"/>
                </a:solidFill>
                <a:latin typeface="Times New Roman"/>
                <a:cs typeface="Times New Roman"/>
              </a:rPr>
              <a:t>p </a:t>
            </a:r>
            <a:r>
              <a:rPr dirty="0" sz="650" spc="-65">
                <a:solidFill>
                  <a:srgbClr val="777777"/>
                </a:solidFill>
                <a:latin typeface="Times New Roman"/>
                <a:cs typeface="Times New Roman"/>
              </a:rPr>
              <a:t>p&lt;ei!fi   </a:t>
            </a:r>
            <a:r>
              <a:rPr dirty="0" sz="650" spc="-65">
                <a:solidFill>
                  <a:srgbClr val="525252"/>
                </a:solidFill>
                <a:latin typeface="Times New Roman"/>
                <a:cs typeface="Times New Roman"/>
              </a:rPr>
              <a:t>!n</a:t>
            </a:r>
            <a:r>
              <a:rPr dirty="0" sz="650" spc="-1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dirty="0" sz="750" spc="-100">
                <a:solidFill>
                  <a:srgbClr val="777777"/>
                </a:solidFill>
                <a:latin typeface="Arial"/>
                <a:cs typeface="Arial"/>
              </a:rPr>
              <a:t>c:e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Times New Roman"/>
              <a:cs typeface="Times New Roman"/>
            </a:endParaRPr>
          </a:p>
          <a:p>
            <a:pPr marL="19685">
              <a:lnSpc>
                <a:spcPts val="815"/>
              </a:lnSpc>
            </a:pPr>
            <a:r>
              <a:rPr dirty="0" sz="700" spc="0" b="1">
                <a:solidFill>
                  <a:srgbClr val="777777"/>
                </a:solidFill>
                <a:latin typeface="Times New Roman"/>
                <a:cs typeface="Times New Roman"/>
              </a:rPr>
              <a:t>PoLenlial </a:t>
            </a:r>
            <a:r>
              <a:rPr dirty="0" sz="700" spc="0">
                <a:solidFill>
                  <a:srgbClr val="646464"/>
                </a:solidFill>
                <a:latin typeface="Arial"/>
                <a:cs typeface="Arial"/>
              </a:rPr>
              <a:t>ta</a:t>
            </a:r>
            <a:r>
              <a:rPr dirty="0" sz="700" spc="15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777777"/>
                </a:solidFill>
                <a:latin typeface="Arial"/>
                <a:cs typeface="Arial"/>
              </a:rPr>
              <a:t>exi,,and</a:t>
            </a:r>
            <a:endParaRPr sz="700">
              <a:latin typeface="Arial"/>
              <a:cs typeface="Arial"/>
            </a:endParaRPr>
          </a:p>
          <a:p>
            <a:pPr marL="12700" marR="1179195" indent="5080">
              <a:lnSpc>
                <a:spcPct val="80800"/>
              </a:lnSpc>
              <a:spcBef>
                <a:spcPts val="155"/>
              </a:spcBef>
            </a:pPr>
            <a:r>
              <a:rPr dirty="0" sz="800" spc="-15">
                <a:solidFill>
                  <a:srgbClr val="646464"/>
                </a:solidFill>
                <a:latin typeface="Arial"/>
                <a:cs typeface="Arial"/>
              </a:rPr>
              <a:t>existing </a:t>
            </a:r>
            <a:r>
              <a:rPr dirty="0" sz="800" spc="-155">
                <a:solidFill>
                  <a:srgbClr val="BFBFBF"/>
                </a:solidFill>
                <a:latin typeface="Arial"/>
                <a:cs typeface="Arial"/>
              </a:rPr>
              <a:t>'</a:t>
            </a:r>
            <a:r>
              <a:rPr dirty="0" sz="800" spc="-155">
                <a:solidFill>
                  <a:srgbClr val="414242"/>
                </a:solidFill>
                <a:latin typeface="Arial"/>
                <a:cs typeface="Arial"/>
              </a:rPr>
              <a:t>I</a:t>
            </a:r>
            <a:r>
              <a:rPr dirty="0" sz="800" spc="-155">
                <a:solidFill>
                  <a:srgbClr val="646464"/>
                </a:solidFill>
                <a:latin typeface="Arial"/>
                <a:cs typeface="Arial"/>
              </a:rPr>
              <a:t>n </a:t>
            </a:r>
            <a:r>
              <a:rPr dirty="0" sz="800" spc="0">
                <a:solidFill>
                  <a:srgbClr val="525252"/>
                </a:solidFill>
                <a:latin typeface="Arial"/>
                <a:cs typeface="Arial"/>
              </a:rPr>
              <a:t>let </a:t>
            </a:r>
            <a:r>
              <a:rPr dirty="0" sz="800" spc="10">
                <a:solidFill>
                  <a:srgbClr val="777777"/>
                </a:solidFill>
                <a:latin typeface="Arial"/>
                <a:cs typeface="Arial"/>
              </a:rPr>
              <a:t>fo</a:t>
            </a:r>
            <a:r>
              <a:rPr dirty="0" sz="800" spc="10">
                <a:solidFill>
                  <a:srgbClr val="414242"/>
                </a:solidFill>
                <a:latin typeface="Arial"/>
                <a:cs typeface="Arial"/>
              </a:rPr>
              <a:t>r  </a:t>
            </a:r>
            <a:r>
              <a:rPr dirty="0" sz="750" spc="-55">
                <a:solidFill>
                  <a:srgbClr val="777777"/>
                </a:solidFill>
                <a:latin typeface="Times New Roman"/>
                <a:cs typeface="Times New Roman"/>
              </a:rPr>
              <a:t>JI.OSsillt </a:t>
            </a:r>
            <a:r>
              <a:rPr dirty="0" sz="950" spc="-60">
                <a:solidFill>
                  <a:srgbClr val="777777"/>
                </a:solidFill>
                <a:latin typeface="Times New Roman"/>
                <a:cs typeface="Times New Roman"/>
              </a:rPr>
              <a:t>sma </a:t>
            </a:r>
            <a:r>
              <a:rPr dirty="0" sz="950" spc="-60">
                <a:solidFill>
                  <a:srgbClr val="939393"/>
                </a:solidFill>
                <a:latin typeface="Times New Roman"/>
                <a:cs typeface="Times New Roman"/>
              </a:rPr>
              <a:t>ll  </a:t>
            </a:r>
            <a:r>
              <a:rPr dirty="0" sz="750" spc="-45" b="1">
                <a:solidFill>
                  <a:srgbClr val="646464"/>
                </a:solidFill>
                <a:latin typeface="Arial"/>
                <a:cs typeface="Arial"/>
              </a:rPr>
              <a:t>W</a:t>
            </a:r>
            <a:r>
              <a:rPr dirty="0" sz="750" spc="-45" b="1">
                <a:solidFill>
                  <a:srgbClr val="939393"/>
                </a:solidFill>
                <a:latin typeface="Arial"/>
                <a:cs typeface="Arial"/>
              </a:rPr>
              <a:t>,</a:t>
            </a:r>
            <a:r>
              <a:rPr dirty="0" sz="750" spc="-45" b="1">
                <a:solidFill>
                  <a:srgbClr val="646464"/>
                </a:solidFill>
                <a:latin typeface="Arial"/>
                <a:cs typeface="Arial"/>
              </a:rPr>
              <a:t>i!terfcra </a:t>
            </a:r>
            <a:r>
              <a:rPr dirty="0" sz="750" spc="15" b="1">
                <a:solidFill>
                  <a:srgbClr val="646464"/>
                </a:solidFill>
                <a:latin typeface="Arial"/>
                <a:cs typeface="Arial"/>
              </a:rPr>
              <a:t>ft</a:t>
            </a:r>
            <a:r>
              <a:rPr dirty="0" sz="750" spc="-165" b="1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700" spc="-60">
                <a:solidFill>
                  <a:srgbClr val="777777"/>
                </a:solidFill>
                <a:latin typeface="Arial"/>
                <a:cs typeface="Arial"/>
              </a:rPr>
              <a:t>!!ls.e?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7200"/>
            <a:ext cx="8674607" cy="6400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589264" y="4614671"/>
            <a:ext cx="0" cy="634365"/>
          </a:xfrm>
          <a:custGeom>
            <a:avLst/>
            <a:gdLst/>
            <a:ahLst/>
            <a:cxnLst/>
            <a:rect l="l" t="t" r="r" b="b"/>
            <a:pathLst>
              <a:path w="0" h="634364">
                <a:moveTo>
                  <a:pt x="0" y="633983"/>
                </a:moveTo>
                <a:lnTo>
                  <a:pt x="0" y="0"/>
                </a:lnTo>
              </a:path>
            </a:pathLst>
          </a:custGeom>
          <a:ln w="48768">
            <a:solidFill>
              <a:srgbClr val="2B34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64702" y="5286755"/>
            <a:ext cx="0" cy="852169"/>
          </a:xfrm>
          <a:custGeom>
            <a:avLst/>
            <a:gdLst/>
            <a:ahLst/>
            <a:cxnLst/>
            <a:rect l="l" t="t" r="r" b="b"/>
            <a:pathLst>
              <a:path w="0" h="852170">
                <a:moveTo>
                  <a:pt x="0" y="851916"/>
                </a:moveTo>
                <a:lnTo>
                  <a:pt x="0" y="0"/>
                </a:lnTo>
              </a:path>
            </a:pathLst>
          </a:custGeom>
          <a:ln w="28956">
            <a:solidFill>
              <a:srgbClr val="5B4F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577328" y="4639055"/>
            <a:ext cx="1049020" cy="0"/>
          </a:xfrm>
          <a:custGeom>
            <a:avLst/>
            <a:gdLst/>
            <a:ahLst/>
            <a:cxnLst/>
            <a:rect l="l" t="t" r="r" b="b"/>
            <a:pathLst>
              <a:path w="1049020" h="0">
                <a:moveTo>
                  <a:pt x="0" y="0"/>
                </a:moveTo>
                <a:lnTo>
                  <a:pt x="1048512" y="0"/>
                </a:lnTo>
              </a:path>
            </a:pathLst>
          </a:custGeom>
          <a:ln w="24384">
            <a:solidFill>
              <a:srgbClr val="83909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577328" y="5218176"/>
            <a:ext cx="1049020" cy="0"/>
          </a:xfrm>
          <a:custGeom>
            <a:avLst/>
            <a:gdLst/>
            <a:ahLst/>
            <a:cxnLst/>
            <a:rect l="l" t="t" r="r" b="b"/>
            <a:pathLst>
              <a:path w="1049020" h="0">
                <a:moveTo>
                  <a:pt x="0" y="0"/>
                </a:moveTo>
                <a:lnTo>
                  <a:pt x="1048512" y="0"/>
                </a:lnTo>
              </a:path>
            </a:pathLst>
          </a:custGeom>
          <a:ln w="45720">
            <a:solidFill>
              <a:srgbClr val="2834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595158" y="4777277"/>
            <a:ext cx="0" cy="139065"/>
          </a:xfrm>
          <a:custGeom>
            <a:avLst/>
            <a:gdLst/>
            <a:ahLst/>
            <a:cxnLst/>
            <a:rect l="l" t="t" r="r" b="b"/>
            <a:pathLst>
              <a:path w="0" h="139064">
                <a:moveTo>
                  <a:pt x="0" y="0"/>
                </a:moveTo>
                <a:lnTo>
                  <a:pt x="0" y="138608"/>
                </a:lnTo>
              </a:path>
            </a:pathLst>
          </a:custGeom>
          <a:ln w="28143">
            <a:solidFill>
              <a:srgbClr val="EBEB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544631" y="4900712"/>
            <a:ext cx="0" cy="113030"/>
          </a:xfrm>
          <a:custGeom>
            <a:avLst/>
            <a:gdLst/>
            <a:ahLst/>
            <a:cxnLst/>
            <a:rect l="l" t="t" r="r" b="b"/>
            <a:pathLst>
              <a:path w="0" h="113029">
                <a:moveTo>
                  <a:pt x="0" y="0"/>
                </a:moveTo>
                <a:lnTo>
                  <a:pt x="0" y="112619"/>
                </a:lnTo>
              </a:path>
            </a:pathLst>
          </a:custGeom>
          <a:ln w="18326">
            <a:solidFill>
              <a:srgbClr val="EBEB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837788" y="4668265"/>
            <a:ext cx="1683385" cy="464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59460">
              <a:lnSpc>
                <a:spcPts val="844"/>
              </a:lnSpc>
              <a:spcBef>
                <a:spcPts val="100"/>
              </a:spcBef>
            </a:pPr>
            <a:r>
              <a:rPr dirty="0" sz="750" spc="-105">
                <a:solidFill>
                  <a:srgbClr val="626262"/>
                </a:solidFill>
                <a:latin typeface="Times New Roman"/>
                <a:cs typeface="Times New Roman"/>
              </a:rPr>
              <a:t>trw </a:t>
            </a:r>
            <a:r>
              <a:rPr dirty="0" sz="750" spc="-2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750" spc="-90">
                <a:solidFill>
                  <a:srgbClr val="626262"/>
                </a:solidFill>
                <a:latin typeface="Times New Roman"/>
                <a:cs typeface="Times New Roman"/>
              </a:rPr>
              <a:t>115</a:t>
            </a:r>
            <a:r>
              <a:rPr dirty="0" sz="750" spc="-90">
                <a:solidFill>
                  <a:srgbClr val="858989"/>
                </a:solidFill>
                <a:latin typeface="Times New Roman"/>
                <a:cs typeface="Times New Roman"/>
              </a:rPr>
              <a:t>i</a:t>
            </a:r>
            <a:r>
              <a:rPr dirty="0" sz="750" spc="-90">
                <a:solidFill>
                  <a:srgbClr val="626262"/>
                </a:solidFill>
                <a:latin typeface="Times New Roman"/>
                <a:cs typeface="Times New Roman"/>
              </a:rPr>
              <a:t>VP  </a:t>
            </a:r>
            <a:r>
              <a:rPr dirty="0" sz="750" spc="-135">
                <a:solidFill>
                  <a:srgbClr val="727272"/>
                </a:solidFill>
                <a:latin typeface="Times New Roman"/>
                <a:cs typeface="Times New Roman"/>
              </a:rPr>
              <a:t>'10      </a:t>
            </a:r>
            <a:r>
              <a:rPr dirty="0" sz="750" spc="-125">
                <a:solidFill>
                  <a:srgbClr val="727272"/>
                </a:solidFill>
                <a:latin typeface="Times New Roman"/>
                <a:cs typeface="Times New Roman"/>
              </a:rPr>
              <a:t>11     </a:t>
            </a:r>
            <a:r>
              <a:rPr dirty="0" sz="750" spc="-85">
                <a:solidFill>
                  <a:srgbClr val="727272"/>
                </a:solidFill>
                <a:latin typeface="Times New Roman"/>
                <a:cs typeface="Times New Roman"/>
              </a:rPr>
              <a:t>ys11c </a:t>
            </a:r>
            <a:r>
              <a:rPr dirty="0" sz="750" spc="-75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750" spc="0">
                <a:solidFill>
                  <a:srgbClr val="727272"/>
                </a:solidFill>
                <a:latin typeface="Times New Roman"/>
                <a:cs typeface="Times New Roman"/>
              </a:rPr>
              <a:t>le</a:t>
            </a:r>
            <a:endParaRPr sz="750">
              <a:latin typeface="Times New Roman"/>
              <a:cs typeface="Times New Roman"/>
            </a:endParaRPr>
          </a:p>
          <a:p>
            <a:pPr marL="742950">
              <a:lnSpc>
                <a:spcPts val="835"/>
              </a:lnSpc>
            </a:pPr>
            <a:r>
              <a:rPr dirty="0" sz="800" spc="-100">
                <a:solidFill>
                  <a:srgbClr val="B8BFC3"/>
                </a:solidFill>
                <a:latin typeface="Arial"/>
                <a:cs typeface="Arial"/>
              </a:rPr>
              <a:t>,</a:t>
            </a:r>
            <a:r>
              <a:rPr dirty="0" sz="800" spc="-100">
                <a:solidFill>
                  <a:srgbClr val="727272"/>
                </a:solidFill>
                <a:latin typeface="Arial"/>
                <a:cs typeface="Arial"/>
              </a:rPr>
              <a:t>11long </a:t>
            </a:r>
            <a:r>
              <a:rPr dirty="0" sz="800" spc="-40">
                <a:solidFill>
                  <a:srgbClr val="727272"/>
                </a:solidFill>
                <a:latin typeface="Arial"/>
                <a:cs typeface="Arial"/>
              </a:rPr>
              <a:t>rll/e;rban </a:t>
            </a:r>
            <a:r>
              <a:rPr dirty="0" sz="800" spc="-35">
                <a:solidFill>
                  <a:srgbClr val="54524D"/>
                </a:solidFill>
                <a:latin typeface="Arial"/>
                <a:cs typeface="Arial"/>
              </a:rPr>
              <a:t>k</a:t>
            </a:r>
            <a:r>
              <a:rPr dirty="0" sz="800" spc="-145">
                <a:solidFill>
                  <a:srgbClr val="54524D"/>
                </a:solidFill>
                <a:latin typeface="Arial"/>
                <a:cs typeface="Arial"/>
              </a:rPr>
              <a:t> </a:t>
            </a:r>
            <a:r>
              <a:rPr dirty="0" sz="800" spc="-15">
                <a:solidFill>
                  <a:srgbClr val="727272"/>
                </a:solidFill>
                <a:latin typeface="Arial"/>
                <a:cs typeface="Arial"/>
              </a:rPr>
              <a:t>can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890"/>
              </a:lnSpc>
              <a:tabLst>
                <a:tab pos="530225" algn="l"/>
              </a:tabLst>
            </a:pPr>
            <a:r>
              <a:rPr dirty="0" sz="650" spc="-15">
                <a:solidFill>
                  <a:srgbClr val="5E7E82"/>
                </a:solidFill>
                <a:latin typeface="Arial"/>
                <a:cs typeface="Arial"/>
              </a:rPr>
              <a:t>...,_ </a:t>
            </a:r>
            <a:r>
              <a:rPr dirty="0" sz="650" spc="140">
                <a:solidFill>
                  <a:srgbClr val="5E7E82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2F4B54"/>
                </a:solidFill>
                <a:latin typeface="Arial"/>
                <a:cs typeface="Arial"/>
              </a:rPr>
              <a:t>-</a:t>
            </a:r>
            <a:r>
              <a:rPr dirty="0" sz="650" spc="150">
                <a:solidFill>
                  <a:srgbClr val="2F4B54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2F4B54"/>
                </a:solidFill>
                <a:latin typeface="Arial"/>
                <a:cs typeface="Arial"/>
              </a:rPr>
              <a:t>-	T   </a:t>
            </a:r>
            <a:r>
              <a:rPr dirty="0" sz="650">
                <a:solidFill>
                  <a:srgbClr val="4B676E"/>
                </a:solidFill>
                <a:latin typeface="Arial"/>
                <a:cs typeface="Arial"/>
              </a:rPr>
              <a:t>l </a:t>
            </a:r>
            <a:r>
              <a:rPr dirty="0" sz="650" spc="-60">
                <a:solidFill>
                  <a:srgbClr val="B8BFC3"/>
                </a:solidFill>
                <a:latin typeface="Arial"/>
                <a:cs typeface="Arial"/>
              </a:rPr>
              <a:t>l</a:t>
            </a:r>
            <a:r>
              <a:rPr dirty="0" sz="650" spc="-60">
                <a:solidFill>
                  <a:srgbClr val="858989"/>
                </a:solidFill>
                <a:latin typeface="Arial"/>
                <a:cs typeface="Arial"/>
              </a:rPr>
              <a:t>l  </a:t>
            </a:r>
            <a:r>
              <a:rPr dirty="0" sz="800" spc="-20">
                <a:solidFill>
                  <a:srgbClr val="626262"/>
                </a:solidFill>
                <a:latin typeface="Arial"/>
                <a:cs typeface="Arial"/>
              </a:rPr>
              <a:t>l)e </a:t>
            </a:r>
            <a:r>
              <a:rPr dirty="0" sz="800" spc="-30">
                <a:solidFill>
                  <a:srgbClr val="54524D"/>
                </a:solidFill>
                <a:latin typeface="Arial"/>
                <a:cs typeface="Arial"/>
              </a:rPr>
              <a:t>r</a:t>
            </a:r>
            <a:r>
              <a:rPr dirty="0" sz="800" spc="-30">
                <a:solidFill>
                  <a:srgbClr val="727272"/>
                </a:solidFill>
                <a:latin typeface="Arial"/>
                <a:cs typeface="Arial"/>
              </a:rPr>
              <a:t>emoved </a:t>
            </a:r>
            <a:r>
              <a:rPr dirty="0" sz="800" spc="5">
                <a:solidFill>
                  <a:srgbClr val="727272"/>
                </a:solidFill>
                <a:latin typeface="Arial"/>
                <a:cs typeface="Arial"/>
              </a:rPr>
              <a:t>to</a:t>
            </a:r>
            <a:r>
              <a:rPr dirty="0" sz="800" spc="-55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dirty="0" sz="800" spc="-15">
                <a:solidFill>
                  <a:srgbClr val="727272"/>
                </a:solidFill>
                <a:latin typeface="Arial"/>
                <a:cs typeface="Arial"/>
              </a:rPr>
              <a:t>open</a:t>
            </a:r>
            <a:endParaRPr sz="800">
              <a:latin typeface="Arial"/>
              <a:cs typeface="Arial"/>
            </a:endParaRPr>
          </a:p>
          <a:p>
            <a:pPr marL="754380">
              <a:lnSpc>
                <a:spcPct val="100000"/>
              </a:lnSpc>
              <a:spcBef>
                <a:spcPts val="50"/>
              </a:spcBef>
            </a:pPr>
            <a:r>
              <a:rPr dirty="0" sz="650" spc="-105">
                <a:solidFill>
                  <a:srgbClr val="626262"/>
                </a:solidFill>
                <a:latin typeface="Arial"/>
                <a:cs typeface="Arial"/>
              </a:rPr>
              <a:t>LIFJ  </a:t>
            </a:r>
            <a:r>
              <a:rPr dirty="0" sz="700" spc="-145">
                <a:solidFill>
                  <a:srgbClr val="54524D"/>
                </a:solidFill>
                <a:latin typeface="Arial"/>
                <a:cs typeface="Arial"/>
              </a:rPr>
              <a:t>11i </a:t>
            </a:r>
            <a:r>
              <a:rPr dirty="0" sz="700" spc="-145">
                <a:solidFill>
                  <a:srgbClr val="727272"/>
                </a:solidFill>
                <a:latin typeface="Arial"/>
                <a:cs typeface="Arial"/>
              </a:rPr>
              <a:t>ver              </a:t>
            </a:r>
            <a:r>
              <a:rPr dirty="0" sz="650" spc="-145">
                <a:solidFill>
                  <a:srgbClr val="727272"/>
                </a:solidFill>
                <a:latin typeface="Arial"/>
                <a:cs typeface="Arial"/>
              </a:rPr>
              <a:t>v      </a:t>
            </a:r>
            <a:r>
              <a:rPr dirty="0" sz="650" spc="-20">
                <a:solidFill>
                  <a:srgbClr val="54524D"/>
                </a:solidFill>
                <a:latin typeface="Arial"/>
                <a:cs typeface="Arial"/>
              </a:rPr>
              <a:t>i</a:t>
            </a:r>
            <a:r>
              <a:rPr dirty="0" sz="650" spc="-20">
                <a:solidFill>
                  <a:srgbClr val="727272"/>
                </a:solidFill>
                <a:latin typeface="Arial"/>
                <a:cs typeface="Arial"/>
              </a:rPr>
              <a:t>,e</a:t>
            </a:r>
            <a:r>
              <a:rPr dirty="0" sz="650" spc="-20">
                <a:solidFill>
                  <a:srgbClr val="54524D"/>
                </a:solidFill>
                <a:latin typeface="Arial"/>
                <a:cs typeface="Arial"/>
              </a:rPr>
              <a:t>w</a:t>
            </a:r>
            <a:r>
              <a:rPr dirty="0" sz="650" spc="-110">
                <a:solidFill>
                  <a:srgbClr val="54524D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727272"/>
                </a:solidFill>
                <a:latin typeface="Arial"/>
                <a:cs typeface="Arial"/>
              </a:rPr>
              <a:t>5.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18796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 u="none"/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3683" y="1711900"/>
            <a:ext cx="6126480" cy="360299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Why are </a:t>
            </a:r>
            <a:r>
              <a:rPr dirty="0" sz="2800" spc="175">
                <a:latin typeface="Calibri"/>
                <a:cs typeface="Calibri"/>
              </a:rPr>
              <a:t>we here</a:t>
            </a:r>
            <a:r>
              <a:rPr dirty="0" sz="2800" spc="-240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tonight?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6415" algn="l"/>
                <a:tab pos="527685" algn="l"/>
              </a:tabLst>
            </a:pPr>
            <a:r>
              <a:rPr dirty="0" sz="2800" spc="150">
                <a:latin typeface="Calibri"/>
                <a:cs typeface="Calibri"/>
              </a:rPr>
              <a:t>What </a:t>
            </a:r>
            <a:r>
              <a:rPr dirty="0" sz="2800" spc="85">
                <a:latin typeface="Calibri"/>
                <a:cs typeface="Calibri"/>
              </a:rPr>
              <a:t>will </a:t>
            </a:r>
            <a:r>
              <a:rPr dirty="0" sz="2800" spc="175">
                <a:latin typeface="Calibri"/>
                <a:cs typeface="Calibri"/>
              </a:rPr>
              <a:t>we </a:t>
            </a:r>
            <a:r>
              <a:rPr dirty="0" sz="2800" spc="204">
                <a:latin typeface="Calibri"/>
                <a:cs typeface="Calibri"/>
              </a:rPr>
              <a:t>be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 spc="135">
                <a:latin typeface="Calibri"/>
                <a:cs typeface="Calibri"/>
              </a:rPr>
              <a:t>doing?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185">
                <a:latin typeface="Calibri"/>
                <a:cs typeface="Calibri"/>
              </a:rPr>
              <a:t>Process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About </a:t>
            </a:r>
            <a:r>
              <a:rPr dirty="0" sz="2800" spc="260">
                <a:latin typeface="Calibri"/>
                <a:cs typeface="Calibri"/>
              </a:rPr>
              <a:t>Combs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Park</a:t>
            </a:r>
            <a:endParaRPr sz="2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800" spc="-210" b="1">
                <a:latin typeface="Arial Black"/>
                <a:cs typeface="Arial Black"/>
              </a:rPr>
              <a:t>Goals </a:t>
            </a:r>
            <a:r>
              <a:rPr dirty="0" sz="2800" spc="-105" b="1">
                <a:latin typeface="Arial Black"/>
                <a:cs typeface="Arial Black"/>
              </a:rPr>
              <a:t>and</a:t>
            </a:r>
            <a:r>
              <a:rPr dirty="0" sz="2800" spc="-270" b="1">
                <a:latin typeface="Arial Black"/>
                <a:cs typeface="Arial Black"/>
              </a:rPr>
              <a:t> </a:t>
            </a:r>
            <a:r>
              <a:rPr dirty="0" sz="2800" spc="-175" b="1">
                <a:latin typeface="Arial Black"/>
                <a:cs typeface="Arial Black"/>
              </a:rPr>
              <a:t>Objectives</a:t>
            </a:r>
            <a:endParaRPr sz="2800">
              <a:latin typeface="Arial Black"/>
              <a:cs typeface="Arial Black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Preliminary 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140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Overview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Breakout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210">
                <a:latin typeface="Calibri"/>
                <a:cs typeface="Calibri"/>
              </a:rPr>
              <a:t>Groups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95"/>
              </a:spcBef>
              <a:tabLst>
                <a:tab pos="8154034" algn="l"/>
              </a:tabLst>
            </a:pPr>
            <a:r>
              <a:rPr dirty="0" spc="-380"/>
              <a:t> </a:t>
            </a:r>
            <a:r>
              <a:rPr dirty="0" spc="100"/>
              <a:t>Basis</a:t>
            </a:r>
            <a:r>
              <a:rPr dirty="0" spc="-200"/>
              <a:t> </a:t>
            </a:r>
            <a:r>
              <a:rPr dirty="0" spc="125"/>
              <a:t>for</a:t>
            </a:r>
            <a:r>
              <a:rPr dirty="0" spc="-200"/>
              <a:t> </a:t>
            </a:r>
            <a:r>
              <a:rPr dirty="0" spc="-40"/>
              <a:t>Goals</a:t>
            </a:r>
            <a:r>
              <a:rPr dirty="0" spc="-200"/>
              <a:t> </a:t>
            </a:r>
            <a:r>
              <a:rPr dirty="0" spc="55"/>
              <a:t>and</a:t>
            </a:r>
            <a:r>
              <a:rPr dirty="0" spc="-200"/>
              <a:t> </a:t>
            </a:r>
            <a:r>
              <a:rPr dirty="0" spc="10"/>
              <a:t>Objectives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5301" y="1838198"/>
            <a:ext cx="7195184" cy="2540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marR="5080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65">
                <a:latin typeface="Calibri"/>
                <a:cs typeface="Calibri"/>
              </a:rPr>
              <a:t>Input </a:t>
            </a:r>
            <a:r>
              <a:rPr dirty="0" sz="2800" spc="190">
                <a:latin typeface="Calibri"/>
                <a:cs typeface="Calibri"/>
              </a:rPr>
              <a:t>from </a:t>
            </a:r>
            <a:r>
              <a:rPr dirty="0" sz="2800" spc="165">
                <a:latin typeface="Calibri"/>
                <a:cs typeface="Calibri"/>
              </a:rPr>
              <a:t>previous Listening </a:t>
            </a:r>
            <a:r>
              <a:rPr dirty="0" sz="2800" spc="200">
                <a:latin typeface="Calibri"/>
                <a:cs typeface="Calibri"/>
              </a:rPr>
              <a:t>Session</a:t>
            </a:r>
            <a:r>
              <a:rPr dirty="0" sz="2800" spc="-355">
                <a:latin typeface="Calibri"/>
                <a:cs typeface="Calibri"/>
              </a:rPr>
              <a:t> </a:t>
            </a:r>
            <a:r>
              <a:rPr dirty="0" sz="2800" spc="225">
                <a:latin typeface="Calibri"/>
                <a:cs typeface="Calibri"/>
              </a:rPr>
              <a:t>and  </a:t>
            </a:r>
            <a:r>
              <a:rPr dirty="0" sz="2800" spc="215">
                <a:latin typeface="Calibri"/>
                <a:cs typeface="Calibri"/>
              </a:rPr>
              <a:t>comments </a:t>
            </a:r>
            <a:r>
              <a:rPr dirty="0" sz="2800" spc="175">
                <a:latin typeface="Calibri"/>
                <a:cs typeface="Calibri"/>
              </a:rPr>
              <a:t>submitted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online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55">
                <a:latin typeface="Calibri"/>
                <a:cs typeface="Calibri"/>
              </a:rPr>
              <a:t>Existing </a:t>
            </a:r>
            <a:r>
              <a:rPr dirty="0" sz="2800" spc="125">
                <a:latin typeface="Calibri"/>
                <a:cs typeface="Calibri"/>
              </a:rPr>
              <a:t>site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165">
                <a:latin typeface="Calibri"/>
                <a:cs typeface="Calibri"/>
              </a:rPr>
              <a:t>conditions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30">
                <a:latin typeface="Calibri"/>
                <a:cs typeface="Calibri"/>
              </a:rPr>
              <a:t>Site </a:t>
            </a:r>
            <a:r>
              <a:rPr dirty="0" sz="2800" spc="160">
                <a:latin typeface="Calibri"/>
                <a:cs typeface="Calibri"/>
              </a:rPr>
              <a:t>opportunities </a:t>
            </a:r>
            <a:r>
              <a:rPr dirty="0" sz="2800" spc="225">
                <a:latin typeface="Calibri"/>
                <a:cs typeface="Calibri"/>
              </a:rPr>
              <a:t>and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challenges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75" b="1" i="1" u="heavy">
                <a:latin typeface="Arial"/>
                <a:cs typeface="Arial"/>
              </a:rPr>
              <a:t>Not</a:t>
            </a:r>
            <a:r>
              <a:rPr dirty="0" sz="2800" spc="75" b="1" i="1">
                <a:latin typeface="Arial"/>
                <a:cs typeface="Arial"/>
              </a:rPr>
              <a:t> </a:t>
            </a:r>
            <a:r>
              <a:rPr dirty="0" sz="2800" spc="-50" b="1" i="1">
                <a:latin typeface="Arial"/>
                <a:cs typeface="Arial"/>
              </a:rPr>
              <a:t>necessarily </a:t>
            </a:r>
            <a:r>
              <a:rPr dirty="0" sz="2800" spc="-15" b="1" i="1">
                <a:latin typeface="Arial"/>
                <a:cs typeface="Arial"/>
              </a:rPr>
              <a:t>ordered </a:t>
            </a:r>
            <a:r>
              <a:rPr dirty="0" sz="2800" spc="-105" b="1" i="1">
                <a:latin typeface="Arial"/>
                <a:cs typeface="Arial"/>
              </a:rPr>
              <a:t>by</a:t>
            </a:r>
            <a:r>
              <a:rPr dirty="0" sz="2800" spc="-325" b="1" i="1">
                <a:latin typeface="Arial"/>
                <a:cs typeface="Arial"/>
              </a:rPr>
              <a:t> </a:t>
            </a:r>
            <a:r>
              <a:rPr dirty="0" sz="2800" spc="25" b="1" i="1">
                <a:latin typeface="Arial"/>
                <a:cs typeface="Arial"/>
              </a:rPr>
              <a:t>priority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09659" y="6526530"/>
            <a:ext cx="219075" cy="15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709659" y="6537959"/>
            <a:ext cx="219075" cy="7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39000" y="6530340"/>
            <a:ext cx="157733" cy="22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40930" y="6530340"/>
            <a:ext cx="115061" cy="22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31430" y="6530340"/>
            <a:ext cx="463296" cy="228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164830" y="6530340"/>
            <a:ext cx="181356" cy="22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42959" y="6530340"/>
            <a:ext cx="108966" cy="22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709659" y="6541769"/>
            <a:ext cx="219075" cy="1143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53478" y="6541007"/>
            <a:ext cx="1682495" cy="15011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22997" y="5775197"/>
            <a:ext cx="1029461" cy="382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95"/>
              </a:spcBef>
              <a:tabLst>
                <a:tab pos="8154034" algn="l"/>
              </a:tabLst>
            </a:pPr>
            <a:r>
              <a:rPr dirty="0" spc="-380"/>
              <a:t> </a:t>
            </a:r>
            <a:r>
              <a:rPr dirty="0" spc="15"/>
              <a:t>What </a:t>
            </a:r>
            <a:r>
              <a:rPr dirty="0" spc="-245"/>
              <a:t>We</a:t>
            </a:r>
            <a:r>
              <a:rPr dirty="0" spc="-470"/>
              <a:t> </a:t>
            </a:r>
            <a:r>
              <a:rPr dirty="0" spc="-25"/>
              <a:t>Heard	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65301" y="1765046"/>
            <a:ext cx="3660140" cy="40030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400" spc="-105" b="1">
                <a:latin typeface="Arial Black"/>
                <a:cs typeface="Arial Black"/>
              </a:rPr>
              <a:t>Most </a:t>
            </a:r>
            <a:r>
              <a:rPr dirty="0" sz="2400" spc="-135" b="1">
                <a:latin typeface="Arial Black"/>
                <a:cs typeface="Arial Black"/>
              </a:rPr>
              <a:t>Desired</a:t>
            </a:r>
            <a:r>
              <a:rPr dirty="0" sz="2400" spc="-340" b="1">
                <a:latin typeface="Arial Black"/>
                <a:cs typeface="Arial Black"/>
              </a:rPr>
              <a:t> </a:t>
            </a:r>
            <a:r>
              <a:rPr dirty="0" sz="2400" spc="-229" b="1">
                <a:latin typeface="Arial Black"/>
                <a:cs typeface="Arial Black"/>
              </a:rPr>
              <a:t>Uses</a:t>
            </a:r>
            <a:endParaRPr sz="2400">
              <a:latin typeface="Arial Black"/>
              <a:cs typeface="Arial Black"/>
            </a:endParaRPr>
          </a:p>
          <a:p>
            <a:pPr marL="526415" indent="-51371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400" spc="150">
                <a:latin typeface="Calibri"/>
                <a:cs typeface="Calibri"/>
              </a:rPr>
              <a:t>Bird</a:t>
            </a:r>
            <a:r>
              <a:rPr dirty="0" sz="2400" spc="0">
                <a:latin typeface="Calibri"/>
                <a:cs typeface="Calibri"/>
              </a:rPr>
              <a:t> </a:t>
            </a:r>
            <a:r>
              <a:rPr dirty="0" sz="2400" spc="125">
                <a:latin typeface="Calibri"/>
                <a:cs typeface="Calibri"/>
              </a:rPr>
              <a:t>Watching</a:t>
            </a:r>
            <a:endParaRPr sz="24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400" spc="140">
                <a:latin typeface="Calibri"/>
                <a:cs typeface="Calibri"/>
              </a:rPr>
              <a:t>Natural</a:t>
            </a:r>
            <a:r>
              <a:rPr dirty="0" sz="2400" spc="10">
                <a:latin typeface="Calibri"/>
                <a:cs typeface="Calibri"/>
              </a:rPr>
              <a:t> </a:t>
            </a:r>
            <a:r>
              <a:rPr dirty="0" sz="2400" spc="75">
                <a:latin typeface="Calibri"/>
                <a:cs typeface="Calibri"/>
              </a:rPr>
              <a:t>Trail</a:t>
            </a:r>
            <a:endParaRPr sz="24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6415" algn="l"/>
                <a:tab pos="527685" algn="l"/>
              </a:tabLst>
            </a:pPr>
            <a:r>
              <a:rPr dirty="0" sz="2400" spc="150">
                <a:latin typeface="Calibri"/>
                <a:cs typeface="Calibri"/>
              </a:rPr>
              <a:t>Fishing</a:t>
            </a:r>
            <a:endParaRPr sz="24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400" spc="114">
                <a:latin typeface="Calibri"/>
                <a:cs typeface="Calibri"/>
              </a:rPr>
              <a:t>Prairie</a:t>
            </a:r>
            <a:endParaRPr sz="24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400" spc="75">
                <a:latin typeface="Calibri"/>
                <a:cs typeface="Calibri"/>
              </a:rPr>
              <a:t>Trail </a:t>
            </a:r>
            <a:r>
              <a:rPr dirty="0" sz="2400" spc="150">
                <a:latin typeface="Calibri"/>
                <a:cs typeface="Calibri"/>
              </a:rPr>
              <a:t>Along </a:t>
            </a:r>
            <a:r>
              <a:rPr dirty="0" sz="2400" spc="125">
                <a:latin typeface="Calibri"/>
                <a:cs typeface="Calibri"/>
              </a:rPr>
              <a:t>the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150">
                <a:latin typeface="Calibri"/>
                <a:cs typeface="Calibri"/>
              </a:rPr>
              <a:t>Creek</a:t>
            </a:r>
            <a:endParaRPr sz="24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400" spc="135">
                <a:latin typeface="Calibri"/>
                <a:cs typeface="Calibri"/>
              </a:rPr>
              <a:t>Bike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140">
                <a:latin typeface="Calibri"/>
                <a:cs typeface="Calibri"/>
              </a:rPr>
              <a:t>Riding</a:t>
            </a:r>
            <a:endParaRPr sz="24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400" spc="110">
                <a:latin typeface="Calibri"/>
                <a:cs typeface="Calibri"/>
              </a:rPr>
              <a:t>Sitting </a:t>
            </a:r>
            <a:r>
              <a:rPr dirty="0" sz="2400" spc="150">
                <a:latin typeface="Calibri"/>
                <a:cs typeface="Calibri"/>
              </a:rPr>
              <a:t>Along </a:t>
            </a:r>
            <a:r>
              <a:rPr dirty="0" sz="2400" spc="125">
                <a:latin typeface="Calibri"/>
                <a:cs typeface="Calibri"/>
              </a:rPr>
              <a:t>the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125">
                <a:latin typeface="Calibri"/>
                <a:cs typeface="Calibri"/>
              </a:rPr>
              <a:t>River</a:t>
            </a:r>
            <a:endParaRPr sz="24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6415" algn="l"/>
                <a:tab pos="527685" algn="l"/>
              </a:tabLst>
            </a:pPr>
            <a:r>
              <a:rPr dirty="0" sz="2400" spc="160">
                <a:latin typeface="Calibri"/>
                <a:cs typeface="Calibri"/>
              </a:rPr>
              <a:t>Kayaking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1016" y="1765046"/>
            <a:ext cx="2868930" cy="31191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400" spc="-180" b="1">
                <a:latin typeface="Arial Black"/>
                <a:cs typeface="Arial Black"/>
              </a:rPr>
              <a:t>Least </a:t>
            </a:r>
            <a:r>
              <a:rPr dirty="0" sz="2400" spc="-135" b="1">
                <a:latin typeface="Arial Black"/>
                <a:cs typeface="Arial Black"/>
              </a:rPr>
              <a:t>Desired</a:t>
            </a:r>
            <a:r>
              <a:rPr dirty="0" sz="2400" spc="-275" b="1">
                <a:latin typeface="Arial Black"/>
                <a:cs typeface="Arial Black"/>
              </a:rPr>
              <a:t> </a:t>
            </a:r>
            <a:r>
              <a:rPr dirty="0" sz="2400" spc="-235" b="1">
                <a:latin typeface="Arial Black"/>
                <a:cs typeface="Arial Black"/>
              </a:rPr>
              <a:t>Uses</a:t>
            </a:r>
            <a:endParaRPr sz="2400">
              <a:latin typeface="Arial Black"/>
              <a:cs typeface="Arial Black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dirty="0" sz="2400" spc="160">
                <a:latin typeface="Calibri"/>
                <a:cs typeface="Calibri"/>
              </a:rPr>
              <a:t>Playground</a:t>
            </a:r>
            <a:endParaRPr sz="24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150">
                <a:latin typeface="Calibri"/>
                <a:cs typeface="Calibri"/>
              </a:rPr>
              <a:t>Soccer</a:t>
            </a:r>
            <a:endParaRPr sz="24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150">
                <a:latin typeface="Calibri"/>
                <a:cs typeface="Calibri"/>
              </a:rPr>
              <a:t>Concert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150">
                <a:latin typeface="Calibri"/>
                <a:cs typeface="Calibri"/>
              </a:rPr>
              <a:t>Stage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dirty="0" sz="2400" spc="175">
                <a:latin typeface="Calibri"/>
                <a:cs typeface="Calibri"/>
              </a:rPr>
              <a:t>Splash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200">
                <a:latin typeface="Calibri"/>
                <a:cs typeface="Calibri"/>
              </a:rPr>
              <a:t>Pad</a:t>
            </a:r>
            <a:endParaRPr sz="24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150">
                <a:latin typeface="Calibri"/>
                <a:cs typeface="Calibri"/>
              </a:rPr>
              <a:t>Fountain</a:t>
            </a:r>
            <a:endParaRPr sz="24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125">
                <a:latin typeface="Calibri"/>
                <a:cs typeface="Calibri"/>
              </a:rPr>
              <a:t>Pavilion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5301" y="935227"/>
            <a:ext cx="457327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75" u="none"/>
              <a:t>Master </a:t>
            </a:r>
            <a:r>
              <a:rPr dirty="0" spc="75" u="none"/>
              <a:t>Plan</a:t>
            </a:r>
            <a:r>
              <a:rPr dirty="0" spc="-484" u="none"/>
              <a:t> </a:t>
            </a:r>
            <a:r>
              <a:rPr dirty="0" spc="-40" u="none"/>
              <a:t>Goals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5301" y="1795526"/>
            <a:ext cx="7759065" cy="339471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527050" marR="5080" indent="-514350">
              <a:lnSpc>
                <a:spcPts val="3020"/>
              </a:lnSpc>
              <a:spcBef>
                <a:spcPts val="484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Create</a:t>
            </a:r>
            <a:r>
              <a:rPr dirty="0" sz="2800" spc="75">
                <a:latin typeface="Calibri"/>
                <a:cs typeface="Calibri"/>
              </a:rPr>
              <a:t> </a:t>
            </a:r>
            <a:r>
              <a:rPr dirty="0" sz="2800" spc="210">
                <a:latin typeface="Calibri"/>
                <a:cs typeface="Calibri"/>
              </a:rPr>
              <a:t>a</a:t>
            </a:r>
            <a:r>
              <a:rPr dirty="0" sz="2800" spc="90">
                <a:latin typeface="Calibri"/>
                <a:cs typeface="Calibri"/>
              </a:rPr>
              <a:t> </a:t>
            </a:r>
            <a:r>
              <a:rPr dirty="0" sz="2800" spc="-85" b="1">
                <a:latin typeface="Arial Black"/>
                <a:cs typeface="Arial Black"/>
              </a:rPr>
              <a:t>unique</a:t>
            </a:r>
            <a:r>
              <a:rPr dirty="0" sz="2800" spc="-235" b="1">
                <a:latin typeface="Arial Black"/>
                <a:cs typeface="Arial Black"/>
              </a:rPr>
              <a:t> </a:t>
            </a:r>
            <a:r>
              <a:rPr dirty="0" sz="2800" spc="-114" b="1">
                <a:latin typeface="Arial Black"/>
                <a:cs typeface="Arial Black"/>
              </a:rPr>
              <a:t>destination</a:t>
            </a:r>
            <a:r>
              <a:rPr dirty="0" sz="2800" spc="-235" b="1">
                <a:latin typeface="Arial Black"/>
                <a:cs typeface="Arial Black"/>
              </a:rPr>
              <a:t> </a:t>
            </a:r>
            <a:r>
              <a:rPr dirty="0" sz="2800" spc="130">
                <a:latin typeface="Calibri"/>
                <a:cs typeface="Calibri"/>
              </a:rPr>
              <a:t>that</a:t>
            </a:r>
            <a:r>
              <a:rPr dirty="0" sz="2800" spc="75">
                <a:latin typeface="Calibri"/>
                <a:cs typeface="Calibri"/>
              </a:rPr>
              <a:t> </a:t>
            </a:r>
            <a:r>
              <a:rPr dirty="0" sz="2800" spc="180">
                <a:latin typeface="Calibri"/>
                <a:cs typeface="Calibri"/>
              </a:rPr>
              <a:t>builds</a:t>
            </a:r>
            <a:r>
              <a:rPr dirty="0" sz="2800" spc="75">
                <a:latin typeface="Calibri"/>
                <a:cs typeface="Calibri"/>
              </a:rPr>
              <a:t> </a:t>
            </a:r>
            <a:r>
              <a:rPr dirty="0" sz="2800" spc="225">
                <a:latin typeface="Calibri"/>
                <a:cs typeface="Calibri"/>
              </a:rPr>
              <a:t>on  </a:t>
            </a:r>
            <a:r>
              <a:rPr dirty="0" sz="2800" spc="150">
                <a:latin typeface="Calibri"/>
                <a:cs typeface="Calibri"/>
              </a:rPr>
              <a:t>the </a:t>
            </a:r>
            <a:r>
              <a:rPr dirty="0" sz="2800" spc="125">
                <a:latin typeface="Calibri"/>
                <a:cs typeface="Calibri"/>
              </a:rPr>
              <a:t>park’s </a:t>
            </a:r>
            <a:r>
              <a:rPr dirty="0" sz="2800" spc="130">
                <a:latin typeface="Calibri"/>
                <a:cs typeface="Calibri"/>
              </a:rPr>
              <a:t>riverfront </a:t>
            </a:r>
            <a:r>
              <a:rPr dirty="0" sz="2800" spc="150">
                <a:latin typeface="Calibri"/>
                <a:cs typeface="Calibri"/>
              </a:rPr>
              <a:t>location </a:t>
            </a:r>
            <a:r>
              <a:rPr dirty="0" sz="2800" spc="225">
                <a:latin typeface="Calibri"/>
                <a:cs typeface="Calibri"/>
              </a:rPr>
              <a:t>and </a:t>
            </a:r>
            <a:r>
              <a:rPr dirty="0" sz="2800" spc="160">
                <a:latin typeface="Calibri"/>
                <a:cs typeface="Calibri"/>
              </a:rPr>
              <a:t>natural  </a:t>
            </a:r>
            <a:r>
              <a:rPr dirty="0" sz="2800" spc="190">
                <a:latin typeface="Calibri"/>
                <a:cs typeface="Calibri"/>
              </a:rPr>
              <a:t>assets</a:t>
            </a:r>
            <a:endParaRPr sz="2800">
              <a:latin typeface="Calibri"/>
              <a:cs typeface="Calibri"/>
            </a:endParaRPr>
          </a:p>
          <a:p>
            <a:pPr marL="527050" marR="410845" indent="-514350">
              <a:lnSpc>
                <a:spcPts val="3020"/>
              </a:lnSpc>
              <a:spcBef>
                <a:spcPts val="100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200">
                <a:latin typeface="Calibri"/>
                <a:cs typeface="Calibri"/>
              </a:rPr>
              <a:t>Enhance </a:t>
            </a:r>
            <a:r>
              <a:rPr dirty="0" sz="2800" spc="-320" b="1">
                <a:latin typeface="Arial Black"/>
                <a:cs typeface="Arial Black"/>
              </a:rPr>
              <a:t>access </a:t>
            </a:r>
            <a:r>
              <a:rPr dirty="0" sz="2800" spc="150">
                <a:latin typeface="Calibri"/>
                <a:cs typeface="Calibri"/>
              </a:rPr>
              <a:t>for </a:t>
            </a:r>
            <a:r>
              <a:rPr dirty="0" sz="2800" spc="200">
                <a:latin typeface="Calibri"/>
                <a:cs typeface="Calibri"/>
              </a:rPr>
              <a:t>park </a:t>
            </a:r>
            <a:r>
              <a:rPr dirty="0" sz="2800" spc="210">
                <a:latin typeface="Calibri"/>
                <a:cs typeface="Calibri"/>
              </a:rPr>
              <a:t>users </a:t>
            </a:r>
            <a:r>
              <a:rPr dirty="0" sz="2800" spc="150">
                <a:latin typeface="Calibri"/>
                <a:cs typeface="Calibri"/>
              </a:rPr>
              <a:t>of </a:t>
            </a:r>
            <a:r>
              <a:rPr dirty="0" sz="2800" spc="105">
                <a:latin typeface="Calibri"/>
                <a:cs typeface="Calibri"/>
              </a:rPr>
              <a:t>all</a:t>
            </a:r>
            <a:r>
              <a:rPr dirty="0" sz="2800" spc="-335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ages  </a:t>
            </a:r>
            <a:r>
              <a:rPr dirty="0" sz="2800" spc="225">
                <a:latin typeface="Calibri"/>
                <a:cs typeface="Calibri"/>
              </a:rPr>
              <a:t>and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abilities</a:t>
            </a:r>
            <a:endParaRPr sz="2800">
              <a:latin typeface="Calibri"/>
              <a:cs typeface="Calibri"/>
            </a:endParaRPr>
          </a:p>
          <a:p>
            <a:pPr algn="just" marL="527050" marR="521334" indent="-513715">
              <a:lnSpc>
                <a:spcPts val="3020"/>
              </a:lnSpc>
              <a:spcBef>
                <a:spcPts val="1005"/>
              </a:spcBef>
              <a:buAutoNum type="arabicPeriod"/>
              <a:tabLst>
                <a:tab pos="528320" algn="l"/>
              </a:tabLst>
            </a:pPr>
            <a:r>
              <a:rPr dirty="0" sz="2800" spc="135">
                <a:latin typeface="Calibri"/>
                <a:cs typeface="Calibri"/>
              </a:rPr>
              <a:t>Integrate </a:t>
            </a:r>
            <a:r>
              <a:rPr dirty="0" sz="2800" spc="260">
                <a:latin typeface="Calibri"/>
                <a:cs typeface="Calibri"/>
              </a:rPr>
              <a:t>Combs </a:t>
            </a:r>
            <a:r>
              <a:rPr dirty="0" sz="2800" spc="200">
                <a:latin typeface="Calibri"/>
                <a:cs typeface="Calibri"/>
              </a:rPr>
              <a:t>Park </a:t>
            </a:r>
            <a:r>
              <a:rPr dirty="0" sz="2800" spc="130">
                <a:latin typeface="Calibri"/>
                <a:cs typeface="Calibri"/>
              </a:rPr>
              <a:t>with </a:t>
            </a:r>
            <a:r>
              <a:rPr dirty="0" sz="2800" spc="150">
                <a:latin typeface="Calibri"/>
                <a:cs typeface="Calibri"/>
              </a:rPr>
              <a:t>the</a:t>
            </a:r>
            <a:r>
              <a:rPr dirty="0" sz="2800" spc="-340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proposed  </a:t>
            </a:r>
            <a:r>
              <a:rPr dirty="0" sz="2800" spc="-155" b="1">
                <a:latin typeface="Arial Black"/>
                <a:cs typeface="Arial Black"/>
              </a:rPr>
              <a:t>Belt Line </a:t>
            </a:r>
            <a:r>
              <a:rPr dirty="0" sz="2800" spc="-180" b="1">
                <a:latin typeface="Arial Black"/>
                <a:cs typeface="Arial Black"/>
              </a:rPr>
              <a:t>Trail </a:t>
            </a:r>
            <a:r>
              <a:rPr dirty="0" sz="2800" spc="225">
                <a:latin typeface="Calibri"/>
                <a:cs typeface="Calibri"/>
              </a:rPr>
              <a:t>and </a:t>
            </a:r>
            <a:r>
              <a:rPr dirty="0" sz="2800" spc="140">
                <a:latin typeface="Calibri"/>
                <a:cs typeface="Calibri"/>
              </a:rPr>
              <a:t>take </a:t>
            </a:r>
            <a:r>
              <a:rPr dirty="0" sz="2800" spc="180">
                <a:latin typeface="Calibri"/>
                <a:cs typeface="Calibri"/>
              </a:rPr>
              <a:t>advantage </a:t>
            </a:r>
            <a:r>
              <a:rPr dirty="0" sz="2800" spc="150">
                <a:latin typeface="Calibri"/>
                <a:cs typeface="Calibri"/>
              </a:rPr>
              <a:t>of</a:t>
            </a:r>
            <a:r>
              <a:rPr dirty="0" sz="2800" spc="-405">
                <a:latin typeface="Calibri"/>
                <a:cs typeface="Calibri"/>
              </a:rPr>
              <a:t> </a:t>
            </a:r>
            <a:r>
              <a:rPr dirty="0" sz="2800" spc="110">
                <a:latin typeface="Calibri"/>
                <a:cs typeface="Calibri"/>
              </a:rPr>
              <a:t>its  </a:t>
            </a:r>
            <a:r>
              <a:rPr dirty="0" sz="2800" spc="140">
                <a:latin typeface="Calibri"/>
                <a:cs typeface="Calibri"/>
              </a:rPr>
              <a:t>potential </a:t>
            </a:r>
            <a:r>
              <a:rPr dirty="0" sz="2800" spc="125">
                <a:latin typeface="Calibri"/>
                <a:cs typeface="Calibri"/>
              </a:rPr>
              <a:t>to </a:t>
            </a:r>
            <a:r>
              <a:rPr dirty="0" sz="2800" spc="204">
                <a:latin typeface="Calibri"/>
                <a:cs typeface="Calibri"/>
              </a:rPr>
              <a:t>be </a:t>
            </a:r>
            <a:r>
              <a:rPr dirty="0" sz="2800" spc="210">
                <a:latin typeface="Calibri"/>
                <a:cs typeface="Calibri"/>
              </a:rPr>
              <a:t>a </a:t>
            </a:r>
            <a:r>
              <a:rPr dirty="0" sz="2800" spc="190">
                <a:latin typeface="Calibri"/>
                <a:cs typeface="Calibri"/>
              </a:rPr>
              <a:t>major</a:t>
            </a:r>
            <a:r>
              <a:rPr dirty="0" sz="2800" spc="-305">
                <a:latin typeface="Calibri"/>
                <a:cs typeface="Calibri"/>
              </a:rPr>
              <a:t> </a:t>
            </a:r>
            <a:r>
              <a:rPr dirty="0" sz="2800" spc="150">
                <a:latin typeface="Calibri"/>
                <a:cs typeface="Calibri"/>
              </a:rPr>
              <a:t>trailhead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5301" y="935227"/>
            <a:ext cx="457327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75" u="none"/>
              <a:t>Master </a:t>
            </a:r>
            <a:r>
              <a:rPr dirty="0" spc="75" u="none"/>
              <a:t>Plan</a:t>
            </a:r>
            <a:r>
              <a:rPr dirty="0" spc="-484" u="none"/>
              <a:t> </a:t>
            </a:r>
            <a:r>
              <a:rPr dirty="0" spc="-40" u="none"/>
              <a:t>Goals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5301" y="1795526"/>
            <a:ext cx="7368540" cy="339471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526415" marR="307975" indent="-513715">
              <a:lnSpc>
                <a:spcPts val="3020"/>
              </a:lnSpc>
              <a:spcBef>
                <a:spcPts val="484"/>
              </a:spcBef>
              <a:buAutoNum type="arabicPeriod" startAt="4"/>
              <a:tabLst>
                <a:tab pos="527050" algn="l"/>
                <a:tab pos="527685" algn="l"/>
              </a:tabLst>
            </a:pPr>
            <a:r>
              <a:rPr dirty="0" sz="2800" spc="135">
                <a:latin typeface="Calibri"/>
                <a:cs typeface="Calibri"/>
              </a:rPr>
              <a:t>Protect </a:t>
            </a:r>
            <a:r>
              <a:rPr dirty="0" sz="2800" spc="225">
                <a:latin typeface="Calibri"/>
                <a:cs typeface="Calibri"/>
              </a:rPr>
              <a:t>and </a:t>
            </a:r>
            <a:r>
              <a:rPr dirty="0" sz="2800" spc="204">
                <a:latin typeface="Calibri"/>
                <a:cs typeface="Calibri"/>
              </a:rPr>
              <a:t>enhance </a:t>
            </a:r>
            <a:r>
              <a:rPr dirty="0" sz="2800" spc="150">
                <a:latin typeface="Calibri"/>
                <a:cs typeface="Calibri"/>
              </a:rPr>
              <a:t>the </a:t>
            </a:r>
            <a:r>
              <a:rPr dirty="0" sz="2800" spc="125">
                <a:latin typeface="Calibri"/>
                <a:cs typeface="Calibri"/>
              </a:rPr>
              <a:t>park’s</a:t>
            </a:r>
            <a:r>
              <a:rPr dirty="0" sz="2800" spc="-350">
                <a:latin typeface="Calibri"/>
                <a:cs typeface="Calibri"/>
              </a:rPr>
              <a:t> </a:t>
            </a:r>
            <a:r>
              <a:rPr dirty="0" sz="2800" spc="-85" b="1">
                <a:latin typeface="Arial Black"/>
                <a:cs typeface="Arial Black"/>
              </a:rPr>
              <a:t>natural  </a:t>
            </a:r>
            <a:r>
              <a:rPr dirty="0" sz="2800" spc="-195" b="1">
                <a:latin typeface="Arial Black"/>
                <a:cs typeface="Arial Black"/>
              </a:rPr>
              <a:t>resources </a:t>
            </a:r>
            <a:r>
              <a:rPr dirty="0" sz="2800" spc="140">
                <a:latin typeface="Calibri"/>
                <a:cs typeface="Calibri"/>
              </a:rPr>
              <a:t>while </a:t>
            </a:r>
            <a:r>
              <a:rPr dirty="0" sz="2800" spc="175">
                <a:latin typeface="Calibri"/>
                <a:cs typeface="Calibri"/>
              </a:rPr>
              <a:t>improving </a:t>
            </a:r>
            <a:r>
              <a:rPr dirty="0" sz="2800" spc="150">
                <a:latin typeface="Calibri"/>
                <a:cs typeface="Calibri"/>
              </a:rPr>
              <a:t>the </a:t>
            </a:r>
            <a:r>
              <a:rPr dirty="0" sz="2800" spc="125">
                <a:latin typeface="Calibri"/>
                <a:cs typeface="Calibri"/>
              </a:rPr>
              <a:t>public’s  </a:t>
            </a:r>
            <a:r>
              <a:rPr dirty="0" sz="2800" spc="110">
                <a:latin typeface="Calibri"/>
                <a:cs typeface="Calibri"/>
              </a:rPr>
              <a:t>ability </a:t>
            </a:r>
            <a:r>
              <a:rPr dirty="0" sz="2800" spc="125">
                <a:latin typeface="Calibri"/>
                <a:cs typeface="Calibri"/>
              </a:rPr>
              <a:t>to </a:t>
            </a:r>
            <a:r>
              <a:rPr dirty="0" sz="2800" spc="155">
                <a:latin typeface="Calibri"/>
                <a:cs typeface="Calibri"/>
              </a:rPr>
              <a:t>access, </a:t>
            </a:r>
            <a:r>
              <a:rPr dirty="0" sz="2800" spc="100">
                <a:latin typeface="Calibri"/>
                <a:cs typeface="Calibri"/>
              </a:rPr>
              <a:t>enjoy, </a:t>
            </a:r>
            <a:r>
              <a:rPr dirty="0" sz="2800" spc="225">
                <a:latin typeface="Calibri"/>
                <a:cs typeface="Calibri"/>
              </a:rPr>
              <a:t>and </a:t>
            </a:r>
            <a:r>
              <a:rPr dirty="0" sz="2800" spc="175">
                <a:latin typeface="Calibri"/>
                <a:cs typeface="Calibri"/>
              </a:rPr>
              <a:t>learn </a:t>
            </a:r>
            <a:r>
              <a:rPr dirty="0" sz="2800" spc="185">
                <a:latin typeface="Calibri"/>
                <a:cs typeface="Calibri"/>
              </a:rPr>
              <a:t>about  </a:t>
            </a:r>
            <a:r>
              <a:rPr dirty="0" sz="2800" spc="204">
                <a:latin typeface="Calibri"/>
                <a:cs typeface="Calibri"/>
              </a:rPr>
              <a:t>them</a:t>
            </a:r>
            <a:endParaRPr sz="2800">
              <a:latin typeface="Calibri"/>
              <a:cs typeface="Calibri"/>
            </a:endParaRPr>
          </a:p>
          <a:p>
            <a:pPr marL="526415" marR="7620" indent="-513715">
              <a:lnSpc>
                <a:spcPts val="3020"/>
              </a:lnSpc>
              <a:spcBef>
                <a:spcPts val="1000"/>
              </a:spcBef>
              <a:buAutoNum type="arabicPeriod" startAt="4"/>
              <a:tabLst>
                <a:tab pos="527050" algn="l"/>
                <a:tab pos="527685" algn="l"/>
              </a:tabLst>
            </a:pPr>
            <a:r>
              <a:rPr dirty="0" sz="2800" spc="200">
                <a:latin typeface="Calibri"/>
                <a:cs typeface="Calibri"/>
              </a:rPr>
              <a:t>Design </a:t>
            </a:r>
            <a:r>
              <a:rPr dirty="0" sz="2800" spc="130">
                <a:latin typeface="Calibri"/>
                <a:cs typeface="Calibri"/>
              </a:rPr>
              <a:t>with </a:t>
            </a:r>
            <a:r>
              <a:rPr dirty="0" sz="2800" spc="-135" b="1">
                <a:latin typeface="Arial Black"/>
                <a:cs typeface="Arial Black"/>
              </a:rPr>
              <a:t>maintenance </a:t>
            </a:r>
            <a:r>
              <a:rPr dirty="0" sz="2800" spc="150">
                <a:latin typeface="Calibri"/>
                <a:cs typeface="Calibri"/>
              </a:rPr>
              <a:t>in </a:t>
            </a:r>
            <a:r>
              <a:rPr dirty="0" sz="2800" spc="175">
                <a:latin typeface="Calibri"/>
                <a:cs typeface="Calibri"/>
              </a:rPr>
              <a:t>mind,  </a:t>
            </a:r>
            <a:r>
              <a:rPr dirty="0" sz="2800" spc="150">
                <a:latin typeface="Calibri"/>
                <a:cs typeface="Calibri"/>
              </a:rPr>
              <a:t>especially </a:t>
            </a:r>
            <a:r>
              <a:rPr dirty="0" sz="2800" spc="175">
                <a:latin typeface="Calibri"/>
                <a:cs typeface="Calibri"/>
              </a:rPr>
              <a:t>considering </a:t>
            </a:r>
            <a:r>
              <a:rPr dirty="0" sz="2800" spc="-80" b="1">
                <a:latin typeface="Arial Black"/>
                <a:cs typeface="Arial Black"/>
              </a:rPr>
              <a:t>frequent</a:t>
            </a:r>
            <a:r>
              <a:rPr dirty="0" sz="2800" spc="-415" b="1">
                <a:latin typeface="Arial Black"/>
                <a:cs typeface="Arial Black"/>
              </a:rPr>
              <a:t> </a:t>
            </a:r>
            <a:r>
              <a:rPr dirty="0" sz="2800" spc="-105" b="1">
                <a:latin typeface="Arial Black"/>
                <a:cs typeface="Arial Black"/>
              </a:rPr>
              <a:t>flooding</a:t>
            </a:r>
            <a:endParaRPr sz="2800">
              <a:latin typeface="Arial Black"/>
              <a:cs typeface="Arial Black"/>
            </a:endParaRPr>
          </a:p>
          <a:p>
            <a:pPr marL="527050" indent="-514350">
              <a:lnSpc>
                <a:spcPts val="3190"/>
              </a:lnSpc>
              <a:spcBef>
                <a:spcPts val="620"/>
              </a:spcBef>
              <a:buAutoNum type="arabicPeriod" startAt="4"/>
              <a:tabLst>
                <a:tab pos="526415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Create </a:t>
            </a:r>
            <a:r>
              <a:rPr dirty="0" sz="2800" spc="225">
                <a:latin typeface="Calibri"/>
                <a:cs typeface="Calibri"/>
              </a:rPr>
              <a:t>an </a:t>
            </a:r>
            <a:r>
              <a:rPr dirty="0" sz="2800" spc="175">
                <a:latin typeface="Calibri"/>
                <a:cs typeface="Calibri"/>
              </a:rPr>
              <a:t>environment </a:t>
            </a:r>
            <a:r>
              <a:rPr dirty="0" sz="2800" spc="130">
                <a:latin typeface="Calibri"/>
                <a:cs typeface="Calibri"/>
              </a:rPr>
              <a:t>that </a:t>
            </a:r>
            <a:r>
              <a:rPr dirty="0" sz="2800" spc="180">
                <a:latin typeface="Calibri"/>
                <a:cs typeface="Calibri"/>
              </a:rPr>
              <a:t>improves</a:t>
            </a:r>
            <a:r>
              <a:rPr dirty="0" sz="2800" spc="-345">
                <a:latin typeface="Calibri"/>
                <a:cs typeface="Calibri"/>
              </a:rPr>
              <a:t> </a:t>
            </a:r>
            <a:r>
              <a:rPr dirty="0" sz="2800" spc="150">
                <a:latin typeface="Calibri"/>
                <a:cs typeface="Calibri"/>
              </a:rPr>
              <a:t>the</a:t>
            </a:r>
            <a:endParaRPr sz="2800">
              <a:latin typeface="Calibri"/>
              <a:cs typeface="Calibri"/>
            </a:endParaRPr>
          </a:p>
          <a:p>
            <a:pPr marL="526415">
              <a:lnSpc>
                <a:spcPts val="3190"/>
              </a:lnSpc>
            </a:pPr>
            <a:r>
              <a:rPr dirty="0" sz="2800" spc="-140" b="1">
                <a:latin typeface="Arial Black"/>
                <a:cs typeface="Arial Black"/>
              </a:rPr>
              <a:t>perception </a:t>
            </a:r>
            <a:r>
              <a:rPr dirty="0" sz="2800" spc="-75" b="1">
                <a:latin typeface="Arial Black"/>
                <a:cs typeface="Arial Black"/>
              </a:rPr>
              <a:t>of</a:t>
            </a:r>
            <a:r>
              <a:rPr dirty="0" sz="2800" spc="-330" b="1">
                <a:latin typeface="Arial Black"/>
                <a:cs typeface="Arial Black"/>
              </a:rPr>
              <a:t> </a:t>
            </a:r>
            <a:r>
              <a:rPr dirty="0" sz="2800" spc="-150" b="1">
                <a:latin typeface="Arial Black"/>
                <a:cs typeface="Arial Black"/>
              </a:rPr>
              <a:t>safety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5301" y="935227"/>
            <a:ext cx="540321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0" u="none"/>
              <a:t>Other</a:t>
            </a:r>
            <a:r>
              <a:rPr dirty="0" spc="-195" u="none"/>
              <a:t> </a:t>
            </a:r>
            <a:r>
              <a:rPr dirty="0" spc="25" u="none"/>
              <a:t>Considerations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5301" y="1711900"/>
            <a:ext cx="7661275" cy="346075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85">
                <a:latin typeface="Calibri"/>
                <a:cs typeface="Calibri"/>
              </a:rPr>
              <a:t>Guiding </a:t>
            </a:r>
            <a:r>
              <a:rPr dirty="0" sz="2800" spc="204">
                <a:latin typeface="Calibri"/>
                <a:cs typeface="Calibri"/>
              </a:rPr>
              <a:t>document </a:t>
            </a:r>
            <a:r>
              <a:rPr dirty="0" sz="2800" spc="150">
                <a:latin typeface="Calibri"/>
                <a:cs typeface="Calibri"/>
              </a:rPr>
              <a:t>for </a:t>
            </a:r>
            <a:r>
              <a:rPr dirty="0" sz="2800" spc="185">
                <a:latin typeface="Calibri"/>
                <a:cs typeface="Calibri"/>
              </a:rPr>
              <a:t>10+</a:t>
            </a:r>
            <a:r>
              <a:rPr dirty="0" sz="2800" spc="-260">
                <a:latin typeface="Calibri"/>
                <a:cs typeface="Calibri"/>
              </a:rPr>
              <a:t> </a:t>
            </a:r>
            <a:r>
              <a:rPr dirty="0" sz="2800" spc="180">
                <a:latin typeface="Calibri"/>
                <a:cs typeface="Calibri"/>
              </a:rPr>
              <a:t>years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85">
                <a:latin typeface="Calibri"/>
                <a:cs typeface="Calibri"/>
              </a:rPr>
              <a:t>Improvements </a:t>
            </a:r>
            <a:r>
              <a:rPr dirty="0" sz="2800" spc="85">
                <a:latin typeface="Calibri"/>
                <a:cs typeface="Calibri"/>
              </a:rPr>
              <a:t>will </a:t>
            </a:r>
            <a:r>
              <a:rPr dirty="0" sz="2800" spc="204">
                <a:latin typeface="Calibri"/>
                <a:cs typeface="Calibri"/>
              </a:rPr>
              <a:t>be </a:t>
            </a:r>
            <a:r>
              <a:rPr dirty="0" sz="2800" spc="225">
                <a:latin typeface="Calibri"/>
                <a:cs typeface="Calibri"/>
              </a:rPr>
              <a:t>phased </a:t>
            </a:r>
            <a:r>
              <a:rPr dirty="0" sz="2800" spc="150">
                <a:latin typeface="Calibri"/>
                <a:cs typeface="Calibri"/>
              </a:rPr>
              <a:t>in </a:t>
            </a:r>
            <a:r>
              <a:rPr dirty="0" sz="2800" spc="150">
                <a:latin typeface="Calibri"/>
                <a:cs typeface="Calibri"/>
              </a:rPr>
              <a:t>over</a:t>
            </a:r>
            <a:r>
              <a:rPr dirty="0" sz="2800" spc="-385">
                <a:latin typeface="Calibri"/>
                <a:cs typeface="Calibri"/>
              </a:rPr>
              <a:t> </a:t>
            </a:r>
            <a:r>
              <a:rPr dirty="0" sz="2800" spc="155">
                <a:latin typeface="Calibri"/>
                <a:cs typeface="Calibri"/>
              </a:rPr>
              <a:t>time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30">
                <a:latin typeface="Calibri"/>
                <a:cs typeface="Calibri"/>
              </a:rPr>
              <a:t>Priority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165">
                <a:latin typeface="Calibri"/>
                <a:cs typeface="Calibri"/>
              </a:rPr>
              <a:t>considerations</a:t>
            </a:r>
            <a:endParaRPr sz="2800">
              <a:latin typeface="Calibri"/>
              <a:cs typeface="Calibri"/>
            </a:endParaRPr>
          </a:p>
          <a:p>
            <a:pPr lvl="1" marL="698500" marR="5080" indent="-228600">
              <a:lnSpc>
                <a:spcPts val="2590"/>
              </a:lnSpc>
              <a:spcBef>
                <a:spcPts val="55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25">
                <a:latin typeface="Calibri"/>
                <a:cs typeface="Calibri"/>
              </a:rPr>
              <a:t>Greatest </a:t>
            </a:r>
            <a:r>
              <a:rPr dirty="0" sz="2400" spc="150">
                <a:latin typeface="Calibri"/>
                <a:cs typeface="Calibri"/>
              </a:rPr>
              <a:t>impact </a:t>
            </a:r>
            <a:r>
              <a:rPr dirty="0" sz="2400" spc="190">
                <a:latin typeface="Calibri"/>
                <a:cs typeface="Calibri"/>
              </a:rPr>
              <a:t>on </a:t>
            </a:r>
            <a:r>
              <a:rPr dirty="0" sz="2400" spc="175">
                <a:latin typeface="Calibri"/>
                <a:cs typeface="Calibri"/>
              </a:rPr>
              <a:t>park </a:t>
            </a:r>
            <a:r>
              <a:rPr dirty="0" sz="2400" spc="125">
                <a:latin typeface="Calibri"/>
                <a:cs typeface="Calibri"/>
              </a:rPr>
              <a:t>attractiveness </a:t>
            </a:r>
            <a:r>
              <a:rPr dirty="0" sz="2400" spc="-50">
                <a:latin typeface="Calibri"/>
                <a:cs typeface="Calibri"/>
              </a:rPr>
              <a:t>/</a:t>
            </a:r>
            <a:r>
              <a:rPr dirty="0" sz="2400" spc="-220">
                <a:latin typeface="Calibri"/>
                <a:cs typeface="Calibri"/>
              </a:rPr>
              <a:t> </a:t>
            </a:r>
            <a:r>
              <a:rPr dirty="0" sz="2400" spc="125">
                <a:latin typeface="Calibri"/>
                <a:cs typeface="Calibri"/>
              </a:rPr>
              <a:t>usability  </a:t>
            </a:r>
            <a:r>
              <a:rPr dirty="0" sz="2400" spc="130">
                <a:latin typeface="Calibri"/>
                <a:cs typeface="Calibri"/>
              </a:rPr>
              <a:t>for </a:t>
            </a:r>
            <a:r>
              <a:rPr dirty="0" sz="2400" spc="114">
                <a:latin typeface="Calibri"/>
                <a:cs typeface="Calibri"/>
              </a:rPr>
              <a:t>lowest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135">
                <a:latin typeface="Calibri"/>
                <a:cs typeface="Calibri"/>
              </a:rPr>
              <a:t>cost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7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50">
                <a:latin typeface="Calibri"/>
                <a:cs typeface="Calibri"/>
              </a:rPr>
              <a:t>Grant </a:t>
            </a:r>
            <a:r>
              <a:rPr dirty="0" sz="2400" spc="-50">
                <a:latin typeface="Calibri"/>
                <a:cs typeface="Calibri"/>
              </a:rPr>
              <a:t>/ </a:t>
            </a:r>
            <a:r>
              <a:rPr dirty="0" sz="2400" spc="175">
                <a:latin typeface="Calibri"/>
                <a:cs typeface="Calibri"/>
              </a:rPr>
              <a:t>sponsorship</a:t>
            </a:r>
            <a:r>
              <a:rPr dirty="0" sz="2400" spc="150">
                <a:latin typeface="Calibri"/>
                <a:cs typeface="Calibri"/>
              </a:rPr>
              <a:t> </a:t>
            </a:r>
            <a:r>
              <a:rPr dirty="0" sz="2400" spc="140">
                <a:latin typeface="Calibri"/>
                <a:cs typeface="Calibri"/>
              </a:rPr>
              <a:t>opportunities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55">
                <a:latin typeface="Calibri"/>
                <a:cs typeface="Calibri"/>
              </a:rPr>
              <a:t>Balance </a:t>
            </a:r>
            <a:r>
              <a:rPr dirty="0" sz="2400" spc="110">
                <a:latin typeface="Calibri"/>
                <a:cs typeface="Calibri"/>
              </a:rPr>
              <a:t>with </a:t>
            </a:r>
            <a:r>
              <a:rPr dirty="0" sz="2400" spc="140">
                <a:latin typeface="Calibri"/>
                <a:cs typeface="Calibri"/>
              </a:rPr>
              <a:t>investment </a:t>
            </a:r>
            <a:r>
              <a:rPr dirty="0" sz="2400" spc="105">
                <a:latin typeface="Calibri"/>
                <a:cs typeface="Calibri"/>
              </a:rPr>
              <a:t>at </a:t>
            </a:r>
            <a:r>
              <a:rPr dirty="0" sz="2400" spc="135">
                <a:latin typeface="Calibri"/>
                <a:cs typeface="Calibri"/>
              </a:rPr>
              <a:t>other</a:t>
            </a:r>
            <a:r>
              <a:rPr dirty="0" sz="2400" spc="-105">
                <a:latin typeface="Calibri"/>
                <a:cs typeface="Calibri"/>
              </a:rPr>
              <a:t> </a:t>
            </a:r>
            <a:r>
              <a:rPr dirty="0" sz="2400" spc="175">
                <a:latin typeface="Calibri"/>
                <a:cs typeface="Calibri"/>
              </a:rPr>
              <a:t>parks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90">
                <a:latin typeface="Calibri"/>
                <a:cs typeface="Calibri"/>
              </a:rPr>
              <a:t>Be </a:t>
            </a:r>
            <a:r>
              <a:rPr dirty="0" sz="2400" spc="105">
                <a:latin typeface="Calibri"/>
                <a:cs typeface="Calibri"/>
              </a:rPr>
              <a:t>flexible </a:t>
            </a:r>
            <a:r>
              <a:rPr dirty="0" sz="2400">
                <a:latin typeface="Calibri"/>
                <a:cs typeface="Calibri"/>
              </a:rPr>
              <a:t>– </a:t>
            </a:r>
            <a:r>
              <a:rPr dirty="0" sz="2400" spc="114">
                <a:latin typeface="Calibri"/>
                <a:cs typeface="Calibri"/>
              </a:rPr>
              <a:t>take </a:t>
            </a:r>
            <a:r>
              <a:rPr dirty="0" sz="2400" spc="150">
                <a:latin typeface="Calibri"/>
                <a:cs typeface="Calibri"/>
              </a:rPr>
              <a:t>advantage </a:t>
            </a:r>
            <a:r>
              <a:rPr dirty="0" sz="2400" spc="125">
                <a:latin typeface="Calibri"/>
                <a:cs typeface="Calibri"/>
              </a:rPr>
              <a:t>of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135">
                <a:latin typeface="Calibri"/>
                <a:cs typeface="Calibri"/>
              </a:rPr>
              <a:t>opportunities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18796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 u="none"/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3683" y="1711900"/>
            <a:ext cx="6595109" cy="360299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Why are </a:t>
            </a:r>
            <a:r>
              <a:rPr dirty="0" sz="2800" spc="175">
                <a:latin typeface="Calibri"/>
                <a:cs typeface="Calibri"/>
              </a:rPr>
              <a:t>we here</a:t>
            </a:r>
            <a:r>
              <a:rPr dirty="0" sz="2800" spc="-240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tonight?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6415" algn="l"/>
                <a:tab pos="527685" algn="l"/>
              </a:tabLst>
            </a:pPr>
            <a:r>
              <a:rPr dirty="0" sz="2800" spc="150">
                <a:latin typeface="Calibri"/>
                <a:cs typeface="Calibri"/>
              </a:rPr>
              <a:t>What </a:t>
            </a:r>
            <a:r>
              <a:rPr dirty="0" sz="2800" spc="85">
                <a:latin typeface="Calibri"/>
                <a:cs typeface="Calibri"/>
              </a:rPr>
              <a:t>will </a:t>
            </a:r>
            <a:r>
              <a:rPr dirty="0" sz="2800" spc="175">
                <a:latin typeface="Calibri"/>
                <a:cs typeface="Calibri"/>
              </a:rPr>
              <a:t>we </a:t>
            </a:r>
            <a:r>
              <a:rPr dirty="0" sz="2800" spc="204">
                <a:latin typeface="Calibri"/>
                <a:cs typeface="Calibri"/>
              </a:rPr>
              <a:t>be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 spc="135">
                <a:latin typeface="Calibri"/>
                <a:cs typeface="Calibri"/>
              </a:rPr>
              <a:t>doing?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185">
                <a:latin typeface="Calibri"/>
                <a:cs typeface="Calibri"/>
              </a:rPr>
              <a:t>Process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About </a:t>
            </a:r>
            <a:r>
              <a:rPr dirty="0" sz="2800" spc="260">
                <a:latin typeface="Calibri"/>
                <a:cs typeface="Calibri"/>
              </a:rPr>
              <a:t>Combs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Park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200">
                <a:latin typeface="Calibri"/>
                <a:cs typeface="Calibri"/>
              </a:rPr>
              <a:t>Goals </a:t>
            </a:r>
            <a:r>
              <a:rPr dirty="0" sz="2800" spc="225">
                <a:latin typeface="Calibri"/>
                <a:cs typeface="Calibri"/>
              </a:rPr>
              <a:t>and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155">
                <a:latin typeface="Calibri"/>
                <a:cs typeface="Calibri"/>
              </a:rPr>
              <a:t>Objectives</a:t>
            </a:r>
            <a:endParaRPr sz="2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800" spc="-105" b="1">
                <a:latin typeface="Arial Black"/>
                <a:cs typeface="Arial Black"/>
              </a:rPr>
              <a:t>Preliminary </a:t>
            </a:r>
            <a:r>
              <a:rPr dirty="0" sz="2800" spc="-125" b="1">
                <a:latin typeface="Arial Black"/>
                <a:cs typeface="Arial Black"/>
              </a:rPr>
              <a:t>Master </a:t>
            </a:r>
            <a:r>
              <a:rPr dirty="0" sz="2800" spc="-140" b="1">
                <a:latin typeface="Arial Black"/>
                <a:cs typeface="Arial Black"/>
              </a:rPr>
              <a:t>Plan</a:t>
            </a:r>
            <a:r>
              <a:rPr dirty="0" sz="2800" spc="-459" b="1">
                <a:latin typeface="Arial Black"/>
                <a:cs typeface="Arial Black"/>
              </a:rPr>
              <a:t> </a:t>
            </a:r>
            <a:r>
              <a:rPr dirty="0" sz="2800" spc="-145" b="1">
                <a:latin typeface="Arial Black"/>
                <a:cs typeface="Arial Black"/>
              </a:rPr>
              <a:t>Overview</a:t>
            </a:r>
            <a:endParaRPr sz="2800">
              <a:latin typeface="Arial Black"/>
              <a:cs typeface="Arial Black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Breakout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210">
                <a:latin typeface="Calibri"/>
                <a:cs typeface="Calibri"/>
              </a:rPr>
              <a:t>Groups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7200"/>
            <a:ext cx="1859279" cy="6400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81200" y="566928"/>
            <a:ext cx="4169664" cy="6291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84976" y="457200"/>
            <a:ext cx="2389632" cy="6400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07870" y="6778752"/>
            <a:ext cx="0" cy="79375"/>
          </a:xfrm>
          <a:custGeom>
            <a:avLst/>
            <a:gdLst/>
            <a:ahLst/>
            <a:cxnLst/>
            <a:rect l="l" t="t" r="r" b="b"/>
            <a:pathLst>
              <a:path w="0" h="79375">
                <a:moveTo>
                  <a:pt x="0" y="0"/>
                </a:moveTo>
                <a:lnTo>
                  <a:pt x="0" y="79248"/>
                </a:lnTo>
              </a:path>
            </a:pathLst>
          </a:custGeom>
          <a:ln w="7620">
            <a:solidFill>
              <a:srgbClr val="3F3F3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01040"/>
            <a:ext cx="8077200" cy="3364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407920" y="713231"/>
            <a:ext cx="487680" cy="231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4078223"/>
            <a:ext cx="8382000" cy="27797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65997" y="722376"/>
            <a:ext cx="0" cy="5471160"/>
          </a:xfrm>
          <a:custGeom>
            <a:avLst/>
            <a:gdLst/>
            <a:ahLst/>
            <a:cxnLst/>
            <a:rect l="l" t="t" r="r" b="b"/>
            <a:pathLst>
              <a:path w="0" h="5471160">
                <a:moveTo>
                  <a:pt x="0" y="5471160"/>
                </a:moveTo>
                <a:lnTo>
                  <a:pt x="0" y="0"/>
                </a:lnTo>
              </a:path>
            </a:pathLst>
          </a:custGeom>
          <a:ln w="7620">
            <a:solidFill>
              <a:srgbClr val="181F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682990" y="457200"/>
            <a:ext cx="0" cy="6400800"/>
          </a:xfrm>
          <a:custGeom>
            <a:avLst/>
            <a:gdLst/>
            <a:ahLst/>
            <a:cxnLst/>
            <a:rect l="l" t="t" r="r" b="b"/>
            <a:pathLst>
              <a:path w="0" h="6400800">
                <a:moveTo>
                  <a:pt x="0" y="0"/>
                </a:moveTo>
                <a:lnTo>
                  <a:pt x="0" y="6400800"/>
                </a:lnTo>
              </a:path>
            </a:pathLst>
          </a:custGeom>
          <a:ln w="7619">
            <a:solidFill>
              <a:srgbClr val="AFAF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98648" y="924305"/>
            <a:ext cx="576580" cy="0"/>
          </a:xfrm>
          <a:custGeom>
            <a:avLst/>
            <a:gdLst/>
            <a:ahLst/>
            <a:cxnLst/>
            <a:rect l="l" t="t" r="r" b="b"/>
            <a:pathLst>
              <a:path w="576579" h="0">
                <a:moveTo>
                  <a:pt x="0" y="0"/>
                </a:moveTo>
                <a:lnTo>
                  <a:pt x="576072" y="0"/>
                </a:lnTo>
              </a:path>
            </a:pathLst>
          </a:custGeom>
          <a:ln w="7620">
            <a:solidFill>
              <a:srgbClr val="AFB89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100630" y="3198622"/>
            <a:ext cx="1088390" cy="154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20"/>
              </a:lnSpc>
            </a:pPr>
            <a:r>
              <a:rPr dirty="0" sz="1550" spc="25" b="1">
                <a:solidFill>
                  <a:srgbClr val="232323"/>
                </a:solidFill>
                <a:latin typeface="Arial"/>
                <a:cs typeface="Arial"/>
              </a:rPr>
              <a:t>[i]</a:t>
            </a:r>
            <a:r>
              <a:rPr dirty="0" sz="1550" spc="-210" b="1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dirty="0" sz="850">
                <a:solidFill>
                  <a:srgbClr val="383838"/>
                </a:solidFill>
                <a:latin typeface="Arial"/>
                <a:cs typeface="Arial"/>
              </a:rPr>
              <a:t>WI</a:t>
            </a:r>
            <a:r>
              <a:rPr dirty="0" sz="850">
                <a:solidFill>
                  <a:srgbClr val="525252"/>
                </a:solidFill>
                <a:latin typeface="Arial"/>
                <a:cs typeface="Arial"/>
              </a:rPr>
              <a:t>i</a:t>
            </a:r>
            <a:r>
              <a:rPr dirty="0" sz="850">
                <a:solidFill>
                  <a:srgbClr val="383838"/>
                </a:solidFill>
                <a:latin typeface="Arial"/>
                <a:cs typeface="Arial"/>
              </a:rPr>
              <a:t>d</a:t>
            </a:r>
            <a:r>
              <a:rPr dirty="0" sz="850">
                <a:solidFill>
                  <a:srgbClr val="525252"/>
                </a:solidFill>
                <a:latin typeface="Arial"/>
                <a:cs typeface="Arial"/>
              </a:rPr>
              <a:t>ii </a:t>
            </a:r>
            <a:r>
              <a:rPr dirty="0" sz="850" spc="10">
                <a:solidFill>
                  <a:srgbClr val="232323"/>
                </a:solidFill>
                <a:latin typeface="Arial"/>
                <a:cs typeface="Arial"/>
              </a:rPr>
              <a:t>fe </a:t>
            </a:r>
            <a:r>
              <a:rPr dirty="0" sz="850" spc="-45">
                <a:solidFill>
                  <a:srgbClr val="383838"/>
                </a:solidFill>
                <a:latin typeface="Arial"/>
                <a:cs typeface="Arial"/>
              </a:rPr>
              <a:t>View </a:t>
            </a:r>
            <a:r>
              <a:rPr dirty="0" sz="850" spc="-20">
                <a:solidFill>
                  <a:srgbClr val="525252"/>
                </a:solidFill>
                <a:latin typeface="Arial"/>
                <a:cs typeface="Arial"/>
              </a:rPr>
              <a:t>i </a:t>
            </a:r>
            <a:r>
              <a:rPr dirty="0" sz="850" spc="-30">
                <a:solidFill>
                  <a:srgbClr val="232323"/>
                </a:solidFill>
                <a:latin typeface="Arial"/>
                <a:cs typeface="Arial"/>
              </a:rPr>
              <a:t>ng</a:t>
            </a:r>
            <a:endParaRPr sz="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24540" y="929132"/>
            <a:ext cx="1534795" cy="272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0">
              <a:lnSpc>
                <a:spcPts val="1265"/>
              </a:lnSpc>
              <a:spcBef>
                <a:spcPts val="100"/>
              </a:spcBef>
            </a:pPr>
            <a:r>
              <a:rPr dirty="0" sz="1200" spc="-135" b="1">
                <a:solidFill>
                  <a:srgbClr val="232323"/>
                </a:solidFill>
                <a:latin typeface="Times New Roman"/>
                <a:cs typeface="Times New Roman"/>
              </a:rPr>
              <a:t>LEGEND</a:t>
            </a:r>
            <a:endParaRPr sz="1200">
              <a:latin typeface="Times New Roman"/>
              <a:cs typeface="Times New Roman"/>
            </a:endParaRPr>
          </a:p>
          <a:p>
            <a:pPr marL="187960">
              <a:lnSpc>
                <a:spcPts val="2255"/>
              </a:lnSpc>
            </a:pPr>
            <a:r>
              <a:rPr dirty="0" sz="2050" spc="-210" b="1">
                <a:solidFill>
                  <a:srgbClr val="232323"/>
                </a:solidFill>
                <a:latin typeface="Times New Roman"/>
                <a:cs typeface="Times New Roman"/>
              </a:rPr>
              <a:t>B  </a:t>
            </a:r>
            <a:r>
              <a:rPr dirty="0" sz="750" spc="25">
                <a:solidFill>
                  <a:srgbClr val="232323"/>
                </a:solidFill>
                <a:latin typeface="Arial"/>
                <a:cs typeface="Arial"/>
              </a:rPr>
              <a:t>Scenic</a:t>
            </a:r>
            <a:r>
              <a:rPr dirty="0" sz="750" spc="50">
                <a:solidFill>
                  <a:srgbClr val="232323"/>
                </a:solidFill>
                <a:latin typeface="Arial"/>
                <a:cs typeface="Arial"/>
              </a:rPr>
              <a:t> Overlook</a:t>
            </a:r>
            <a:endParaRPr sz="750">
              <a:latin typeface="Arial"/>
              <a:cs typeface="Arial"/>
            </a:endParaRPr>
          </a:p>
          <a:p>
            <a:pPr marL="179070">
              <a:lnSpc>
                <a:spcPts val="1550"/>
              </a:lnSpc>
            </a:pPr>
            <a:r>
              <a:rPr dirty="0" sz="1600" spc="-175" b="1">
                <a:solidFill>
                  <a:srgbClr val="232323"/>
                </a:solidFill>
                <a:latin typeface="Arial"/>
                <a:cs typeface="Arial"/>
              </a:rPr>
              <a:t>l]iJ </a:t>
            </a:r>
            <a:r>
              <a:rPr dirty="0" sz="850" spc="-95">
                <a:solidFill>
                  <a:srgbClr val="232323"/>
                </a:solidFill>
                <a:latin typeface="Times New Roman"/>
                <a:cs typeface="Times New Roman"/>
              </a:rPr>
              <a:t>Pa</a:t>
            </a:r>
            <a:r>
              <a:rPr dirty="0" sz="850" spc="-3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dirty="0" sz="850" spc="-15">
                <a:solidFill>
                  <a:srgbClr val="232323"/>
                </a:solidFill>
                <a:latin typeface="Times New Roman"/>
                <a:cs typeface="Times New Roman"/>
              </a:rPr>
              <a:t>rk i</a:t>
            </a:r>
            <a:r>
              <a:rPr dirty="0" sz="850" spc="-15">
                <a:solidFill>
                  <a:srgbClr val="525252"/>
                </a:solidFill>
                <a:latin typeface="Times New Roman"/>
                <a:cs typeface="Times New Roman"/>
              </a:rPr>
              <a:t>n </a:t>
            </a:r>
            <a:r>
              <a:rPr dirty="0" sz="850" spc="25">
                <a:solidFill>
                  <a:srgbClr val="383838"/>
                </a:solidFill>
                <a:latin typeface="Times New Roman"/>
                <a:cs typeface="Times New Roman"/>
              </a:rPr>
              <a:t>g</a:t>
            </a:r>
            <a:endParaRPr sz="850">
              <a:latin typeface="Times New Roman"/>
              <a:cs typeface="Times New Roman"/>
            </a:endParaRPr>
          </a:p>
          <a:p>
            <a:pPr marL="186055">
              <a:lnSpc>
                <a:spcPts val="2150"/>
              </a:lnSpc>
            </a:pPr>
            <a:r>
              <a:rPr dirty="0" sz="2300" spc="25">
                <a:solidFill>
                  <a:srgbClr val="232323"/>
                </a:solidFill>
                <a:latin typeface="Times New Roman"/>
                <a:cs typeface="Times New Roman"/>
              </a:rPr>
              <a:t>II</a:t>
            </a:r>
            <a:r>
              <a:rPr dirty="0" sz="2300" spc="-185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dirty="0" sz="800" spc="0">
                <a:solidFill>
                  <a:srgbClr val="232323"/>
                </a:solidFill>
                <a:latin typeface="Arial"/>
                <a:cs typeface="Arial"/>
              </a:rPr>
              <a:t>Paved </a:t>
            </a:r>
            <a:r>
              <a:rPr dirty="0" sz="800" spc="40">
                <a:solidFill>
                  <a:srgbClr val="383838"/>
                </a:solidFill>
                <a:latin typeface="Arial"/>
                <a:cs typeface="Arial"/>
              </a:rPr>
              <a:t>Multi-Use </a:t>
            </a:r>
            <a:r>
              <a:rPr dirty="0" sz="800" spc="15">
                <a:solidFill>
                  <a:srgbClr val="383838"/>
                </a:solidFill>
                <a:latin typeface="Arial"/>
                <a:cs typeface="Arial"/>
              </a:rPr>
              <a:t>Trail</a:t>
            </a:r>
            <a:endParaRPr sz="800">
              <a:latin typeface="Arial"/>
              <a:cs typeface="Arial"/>
            </a:endParaRPr>
          </a:p>
          <a:p>
            <a:pPr marL="175260">
              <a:lnSpc>
                <a:spcPts val="2125"/>
              </a:lnSpc>
            </a:pPr>
            <a:r>
              <a:rPr dirty="0" sz="2000" spc="-80" b="1">
                <a:solidFill>
                  <a:srgbClr val="232323"/>
                </a:solidFill>
                <a:latin typeface="Arial"/>
                <a:cs typeface="Arial"/>
              </a:rPr>
              <a:t>El</a:t>
            </a:r>
            <a:r>
              <a:rPr dirty="0" sz="2000" spc="-285" b="1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dirty="0" sz="750" spc="50" b="1">
                <a:solidFill>
                  <a:srgbClr val="383838"/>
                </a:solidFill>
                <a:latin typeface="Arial"/>
                <a:cs typeface="Arial"/>
              </a:rPr>
              <a:t>Nature </a:t>
            </a:r>
            <a:r>
              <a:rPr dirty="0" sz="750" spc="35">
                <a:solidFill>
                  <a:srgbClr val="232323"/>
                </a:solidFill>
                <a:latin typeface="Arial"/>
                <a:cs typeface="Arial"/>
              </a:rPr>
              <a:t>Trail</a:t>
            </a:r>
            <a:endParaRPr sz="750">
              <a:latin typeface="Arial"/>
              <a:cs typeface="Arial"/>
            </a:endParaRPr>
          </a:p>
          <a:p>
            <a:pPr marL="188595">
              <a:lnSpc>
                <a:spcPts val="1914"/>
              </a:lnSpc>
            </a:pPr>
            <a:r>
              <a:rPr dirty="0" sz="1600" spc="5">
                <a:solidFill>
                  <a:srgbClr val="232323"/>
                </a:solidFill>
                <a:latin typeface="Times New Roman"/>
                <a:cs typeface="Times New Roman"/>
              </a:rPr>
              <a:t>II]</a:t>
            </a:r>
            <a:r>
              <a:rPr dirty="0" sz="1600" spc="-35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dirty="0" sz="750" spc="50">
                <a:solidFill>
                  <a:srgbClr val="383838"/>
                </a:solidFill>
                <a:latin typeface="Arial"/>
                <a:cs typeface="Arial"/>
              </a:rPr>
              <a:t>Restroom</a:t>
            </a:r>
            <a:endParaRPr sz="750">
              <a:latin typeface="Arial"/>
              <a:cs typeface="Arial"/>
            </a:endParaRPr>
          </a:p>
          <a:p>
            <a:pPr marL="445770">
              <a:lnSpc>
                <a:spcPts val="869"/>
              </a:lnSpc>
              <a:spcBef>
                <a:spcPts val="800"/>
              </a:spcBef>
            </a:pPr>
            <a:r>
              <a:rPr dirty="0" sz="750" spc="55">
                <a:solidFill>
                  <a:srgbClr val="383838"/>
                </a:solidFill>
                <a:latin typeface="Arial"/>
                <a:cs typeface="Arial"/>
              </a:rPr>
              <a:t>Bank</a:t>
            </a:r>
            <a:r>
              <a:rPr dirty="0" sz="75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750" spc="50">
                <a:solidFill>
                  <a:srgbClr val="232323"/>
                </a:solidFill>
                <a:latin typeface="Arial"/>
                <a:cs typeface="Arial"/>
              </a:rPr>
              <a:t>Fishing</a:t>
            </a:r>
            <a:endParaRPr sz="750">
              <a:latin typeface="Arial"/>
              <a:cs typeface="Arial"/>
            </a:endParaRPr>
          </a:p>
          <a:p>
            <a:pPr marL="110489">
              <a:lnSpc>
                <a:spcPts val="2310"/>
              </a:lnSpc>
              <a:tabLst>
                <a:tab pos="454025" algn="l"/>
              </a:tabLst>
            </a:pPr>
            <a:r>
              <a:rPr dirty="0" sz="1950" spc="25" b="1">
                <a:solidFill>
                  <a:srgbClr val="232323"/>
                </a:solidFill>
                <a:latin typeface="Arial"/>
                <a:cs typeface="Arial"/>
              </a:rPr>
              <a:t>9	</a:t>
            </a:r>
            <a:r>
              <a:rPr dirty="0" sz="850" spc="-5">
                <a:solidFill>
                  <a:srgbClr val="383838"/>
                </a:solidFill>
                <a:latin typeface="Arial"/>
                <a:cs typeface="Arial"/>
              </a:rPr>
              <a:t>Bo</a:t>
            </a:r>
            <a:r>
              <a:rPr dirty="0" sz="850" spc="-5">
                <a:solidFill>
                  <a:srgbClr val="525252"/>
                </a:solidFill>
                <a:latin typeface="Arial"/>
                <a:cs typeface="Arial"/>
              </a:rPr>
              <a:t>a</a:t>
            </a:r>
            <a:r>
              <a:rPr dirty="0" sz="850" spc="-5">
                <a:solidFill>
                  <a:srgbClr val="383838"/>
                </a:solidFill>
                <a:latin typeface="Arial"/>
                <a:cs typeface="Arial"/>
              </a:rPr>
              <a:t>t</a:t>
            </a:r>
            <a:r>
              <a:rPr dirty="0" sz="850" spc="25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850" spc="-20">
                <a:solidFill>
                  <a:srgbClr val="232323"/>
                </a:solidFill>
                <a:latin typeface="Arial"/>
                <a:cs typeface="Arial"/>
              </a:rPr>
              <a:t>Ramp</a:t>
            </a:r>
            <a:endParaRPr sz="850">
              <a:latin typeface="Arial"/>
              <a:cs typeface="Arial"/>
            </a:endParaRPr>
          </a:p>
          <a:p>
            <a:pPr marL="457200">
              <a:lnSpc>
                <a:spcPct val="100000"/>
              </a:lnSpc>
              <a:spcBef>
                <a:spcPts val="610"/>
              </a:spcBef>
            </a:pPr>
            <a:r>
              <a:rPr dirty="0" sz="750" spc="25">
                <a:solidFill>
                  <a:srgbClr val="383838"/>
                </a:solidFill>
                <a:latin typeface="Arial"/>
                <a:cs typeface="Arial"/>
              </a:rPr>
              <a:t>Canoe </a:t>
            </a:r>
            <a:r>
              <a:rPr dirty="0" sz="800" spc="-45" i="1">
                <a:solidFill>
                  <a:srgbClr val="525252"/>
                </a:solidFill>
                <a:latin typeface="Times New Roman"/>
                <a:cs typeface="Times New Roman"/>
              </a:rPr>
              <a:t>I  </a:t>
            </a:r>
            <a:r>
              <a:rPr dirty="0" sz="750" spc="25">
                <a:solidFill>
                  <a:srgbClr val="383838"/>
                </a:solidFill>
                <a:latin typeface="Arial"/>
                <a:cs typeface="Arial"/>
              </a:rPr>
              <a:t>Kayak</a:t>
            </a:r>
            <a:r>
              <a:rPr dirty="0" sz="750" spc="35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383838"/>
                </a:solidFill>
                <a:latin typeface="Arial"/>
                <a:cs typeface="Arial"/>
              </a:rPr>
              <a:t>Access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50">
              <a:latin typeface="Times New Roman"/>
              <a:cs typeface="Times New Roman"/>
            </a:endParaRPr>
          </a:p>
          <a:p>
            <a:pPr algn="ctr" marR="440690">
              <a:lnSpc>
                <a:spcPct val="100000"/>
              </a:lnSpc>
            </a:pPr>
            <a:r>
              <a:rPr dirty="0" sz="2850" spc="-80" b="1">
                <a:solidFill>
                  <a:srgbClr val="232323"/>
                </a:solidFill>
                <a:latin typeface="Arial"/>
                <a:cs typeface="Arial"/>
              </a:rPr>
              <a:t>m  </a:t>
            </a:r>
            <a:r>
              <a:rPr dirty="0" sz="850" spc="-100">
                <a:solidFill>
                  <a:srgbClr val="232323"/>
                </a:solidFill>
                <a:latin typeface="Times New Roman"/>
                <a:cs typeface="Times New Roman"/>
              </a:rPr>
              <a:t>P </a:t>
            </a:r>
            <a:r>
              <a:rPr dirty="0" sz="850" spc="-60">
                <a:solidFill>
                  <a:srgbClr val="232323"/>
                </a:solidFill>
                <a:latin typeface="Times New Roman"/>
                <a:cs typeface="Times New Roman"/>
              </a:rPr>
              <a:t>icn </a:t>
            </a:r>
            <a:r>
              <a:rPr dirty="0" sz="850" spc="-50">
                <a:solidFill>
                  <a:srgbClr val="232323"/>
                </a:solidFill>
                <a:latin typeface="Times New Roman"/>
                <a:cs typeface="Times New Roman"/>
              </a:rPr>
              <a:t>i</a:t>
            </a:r>
            <a:r>
              <a:rPr dirty="0" sz="850" spc="-50">
                <a:solidFill>
                  <a:srgbClr val="525252"/>
                </a:solidFill>
                <a:latin typeface="Times New Roman"/>
                <a:cs typeface="Times New Roman"/>
              </a:rPr>
              <a:t>c  </a:t>
            </a:r>
            <a:r>
              <a:rPr dirty="0" sz="850" spc="-35">
                <a:solidFill>
                  <a:srgbClr val="232323"/>
                </a:solidFill>
                <a:latin typeface="Times New Roman"/>
                <a:cs typeface="Times New Roman"/>
              </a:rPr>
              <a:t>Tab </a:t>
            </a:r>
            <a:r>
              <a:rPr dirty="0" sz="850" spc="-175">
                <a:solidFill>
                  <a:srgbClr val="232323"/>
                </a:solidFill>
                <a:latin typeface="Times New Roman"/>
                <a:cs typeface="Times New Roman"/>
              </a:rPr>
              <a:t>le  </a:t>
            </a:r>
            <a:r>
              <a:rPr dirty="0" sz="850" spc="-17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dirty="0" sz="850" spc="-190">
                <a:solidFill>
                  <a:srgbClr val="525252"/>
                </a:solidFill>
                <a:latin typeface="Times New Roman"/>
                <a:cs typeface="Times New Roman"/>
              </a:rPr>
              <a:t>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81789" y="4204970"/>
            <a:ext cx="62357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">
                <a:solidFill>
                  <a:srgbClr val="383838"/>
                </a:solidFill>
                <a:latin typeface="Arial"/>
                <a:cs typeface="Arial"/>
              </a:rPr>
              <a:t>Pav </a:t>
            </a:r>
            <a:r>
              <a:rPr dirty="0" sz="750" spc="25">
                <a:solidFill>
                  <a:srgbClr val="525252"/>
                </a:solidFill>
                <a:latin typeface="Arial"/>
                <a:cs typeface="Arial"/>
              </a:rPr>
              <a:t>e</a:t>
            </a:r>
            <a:r>
              <a:rPr dirty="0" sz="750" spc="25">
                <a:solidFill>
                  <a:srgbClr val="232323"/>
                </a:solidFill>
                <a:latin typeface="Arial"/>
                <a:cs typeface="Arial"/>
              </a:rPr>
              <a:t>d</a:t>
            </a:r>
            <a:r>
              <a:rPr dirty="0" sz="750" spc="-85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dirty="0" sz="750" spc="0">
                <a:solidFill>
                  <a:srgbClr val="232323"/>
                </a:solidFill>
                <a:latin typeface="Arial"/>
                <a:cs typeface="Arial"/>
              </a:rPr>
              <a:t>TraHs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7200"/>
            <a:ext cx="8382000" cy="6400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82990" y="457200"/>
            <a:ext cx="0" cy="6400800"/>
          </a:xfrm>
          <a:custGeom>
            <a:avLst/>
            <a:gdLst/>
            <a:ahLst/>
            <a:cxnLst/>
            <a:rect l="l" t="t" r="r" b="b"/>
            <a:pathLst>
              <a:path w="0" h="6400800">
                <a:moveTo>
                  <a:pt x="0" y="0"/>
                </a:moveTo>
                <a:lnTo>
                  <a:pt x="0" y="6400800"/>
                </a:lnTo>
              </a:path>
            </a:pathLst>
          </a:custGeom>
          <a:ln w="7619">
            <a:solidFill>
              <a:srgbClr val="AFAF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53411" y="2270760"/>
            <a:ext cx="367665" cy="0"/>
          </a:xfrm>
          <a:custGeom>
            <a:avLst/>
            <a:gdLst/>
            <a:ahLst/>
            <a:cxnLst/>
            <a:rect l="l" t="t" r="r" b="b"/>
            <a:pathLst>
              <a:path w="367664" h="0">
                <a:moveTo>
                  <a:pt x="0" y="0"/>
                </a:moveTo>
                <a:lnTo>
                  <a:pt x="367283" y="0"/>
                </a:lnTo>
              </a:path>
            </a:pathLst>
          </a:custGeom>
          <a:ln w="24384">
            <a:solidFill>
              <a:srgbClr val="7070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139439" y="2270760"/>
            <a:ext cx="393700" cy="0"/>
          </a:xfrm>
          <a:custGeom>
            <a:avLst/>
            <a:gdLst/>
            <a:ahLst/>
            <a:cxnLst/>
            <a:rect l="l" t="t" r="r" b="b"/>
            <a:pathLst>
              <a:path w="393700" h="0">
                <a:moveTo>
                  <a:pt x="0" y="0"/>
                </a:moveTo>
                <a:lnTo>
                  <a:pt x="393192" y="0"/>
                </a:lnTo>
              </a:path>
            </a:pathLst>
          </a:custGeom>
          <a:ln w="24384">
            <a:solidFill>
              <a:srgbClr val="7C77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8495" y="2904744"/>
            <a:ext cx="548640" cy="0"/>
          </a:xfrm>
          <a:custGeom>
            <a:avLst/>
            <a:gdLst/>
            <a:ahLst/>
            <a:cxnLst/>
            <a:rect l="l" t="t" r="r" b="b"/>
            <a:pathLst>
              <a:path w="548640" h="0">
                <a:moveTo>
                  <a:pt x="0" y="0"/>
                </a:moveTo>
                <a:lnTo>
                  <a:pt x="548640" y="0"/>
                </a:lnTo>
              </a:path>
            </a:pathLst>
          </a:custGeom>
          <a:ln w="426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62902" y="2241550"/>
            <a:ext cx="1437005" cy="28003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3970" marR="5080" indent="-1905">
              <a:lnSpc>
                <a:spcPts val="980"/>
              </a:lnSpc>
              <a:spcBef>
                <a:spcPts val="165"/>
              </a:spcBef>
            </a:pPr>
            <a:r>
              <a:rPr dirty="0" sz="850" spc="10">
                <a:solidFill>
                  <a:srgbClr val="262626"/>
                </a:solidFill>
                <a:latin typeface="Arial"/>
                <a:cs typeface="Arial"/>
              </a:rPr>
              <a:t>Create </a:t>
            </a:r>
            <a:r>
              <a:rPr dirty="0" sz="850" spc="5">
                <a:solidFill>
                  <a:srgbClr val="262626"/>
                </a:solidFill>
                <a:latin typeface="Arial"/>
                <a:cs typeface="Arial"/>
              </a:rPr>
              <a:t>Observatiol"I </a:t>
            </a:r>
            <a:r>
              <a:rPr dirty="0" sz="850" spc="-15">
                <a:solidFill>
                  <a:srgbClr val="262626"/>
                </a:solidFill>
                <a:latin typeface="Arial"/>
                <a:cs typeface="Arial"/>
              </a:rPr>
              <a:t>PBck  on</a:t>
            </a:r>
            <a:r>
              <a:rPr dirty="0" sz="850" spc="-4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dirty="0" sz="850" spc="25">
                <a:solidFill>
                  <a:srgbClr val="262626"/>
                </a:solidFill>
                <a:latin typeface="Arial"/>
                <a:cs typeface="Arial"/>
              </a:rPr>
              <a:t>Existing</a:t>
            </a:r>
            <a:r>
              <a:rPr dirty="0" sz="850" spc="-165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dirty="0" sz="850" spc="60">
                <a:solidFill>
                  <a:srgbClr val="262626"/>
                </a:solidFill>
                <a:latin typeface="Arial"/>
                <a:cs typeface="Arial"/>
              </a:rPr>
              <a:t>Udllty</a:t>
            </a:r>
            <a:r>
              <a:rPr dirty="0" sz="850" spc="-6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dirty="0" sz="850" spc="50">
                <a:solidFill>
                  <a:srgbClr val="262626"/>
                </a:solidFill>
                <a:latin typeface="Arial"/>
                <a:cs typeface="Arial"/>
              </a:rPr>
              <a:t>structure</a:t>
            </a:r>
            <a:endParaRPr sz="8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4124" y="2468626"/>
            <a:ext cx="32067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50">
                <a:solidFill>
                  <a:srgbClr val="A3A3A3"/>
                </a:solidFill>
                <a:latin typeface="Arial"/>
                <a:cs typeface="Arial"/>
              </a:rPr>
              <a:t>- </a:t>
            </a:r>
            <a:r>
              <a:rPr dirty="0" sz="1150" spc="85">
                <a:solidFill>
                  <a:srgbClr val="A3A3A3"/>
                </a:solidFill>
                <a:latin typeface="Arial"/>
                <a:cs typeface="Arial"/>
              </a:rPr>
              <a:t> </a:t>
            </a:r>
            <a:r>
              <a:rPr dirty="0" sz="1150" spc="-95">
                <a:solidFill>
                  <a:srgbClr val="A3A3A3"/>
                </a:solidFill>
                <a:latin typeface="Arial"/>
                <a:cs typeface="Arial"/>
              </a:rPr>
              <a:t>L.</a:t>
            </a:r>
            <a:r>
              <a:rPr dirty="0" sz="1150" spc="-95">
                <a:solidFill>
                  <a:srgbClr val="BDBDBD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559" y="2537460"/>
            <a:ext cx="6819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3075" algn="l"/>
              </a:tabLst>
            </a:pPr>
            <a:r>
              <a:rPr dirty="0" sz="750" spc="-90" u="heavy">
                <a:solidFill>
                  <a:srgbClr val="A3A3A3"/>
                </a:solidFill>
                <a:latin typeface="Arial"/>
                <a:cs typeface="Arial"/>
              </a:rPr>
              <a:t>E-- </a:t>
            </a:r>
            <a:r>
              <a:rPr dirty="0" sz="750" spc="-90">
                <a:solidFill>
                  <a:srgbClr val="A3A3A3"/>
                </a:solidFill>
                <a:latin typeface="Arial"/>
                <a:cs typeface="Arial"/>
              </a:rPr>
              <a:t>  </a:t>
            </a:r>
            <a:r>
              <a:rPr dirty="0" sz="750" spc="-65" u="heavy">
                <a:solidFill>
                  <a:srgbClr val="BDBDBD"/>
                </a:solidFill>
                <a:latin typeface="Arial"/>
                <a:cs typeface="Arial"/>
              </a:rPr>
              <a:t>- </a:t>
            </a:r>
            <a:r>
              <a:rPr dirty="0" sz="750" spc="10">
                <a:solidFill>
                  <a:srgbClr val="BDBDBD"/>
                </a:solidFill>
                <a:latin typeface="Arial"/>
                <a:cs typeface="Arial"/>
              </a:rPr>
              <a:t> </a:t>
            </a:r>
            <a:r>
              <a:rPr dirty="0" sz="750" spc="-65" u="heavy">
                <a:solidFill>
                  <a:srgbClr val="BDBDBD"/>
                </a:solidFill>
                <a:latin typeface="Arial"/>
                <a:cs typeface="Arial"/>
              </a:rPr>
              <a:t>-</a:t>
            </a:r>
            <a:r>
              <a:rPr dirty="0" sz="750" spc="50">
                <a:solidFill>
                  <a:srgbClr val="BDBDBD"/>
                </a:solidFill>
                <a:latin typeface="Arial"/>
                <a:cs typeface="Arial"/>
              </a:rPr>
              <a:t> </a:t>
            </a:r>
            <a:r>
              <a:rPr dirty="0" sz="750" spc="-65" u="heavy">
                <a:solidFill>
                  <a:srgbClr val="BDBDBD"/>
                </a:solidFill>
                <a:latin typeface="Arial"/>
                <a:cs typeface="Arial"/>
              </a:rPr>
              <a:t>-</a:t>
            </a:r>
            <a:r>
              <a:rPr dirty="0" sz="750" spc="-65">
                <a:solidFill>
                  <a:srgbClr val="BDBDBD"/>
                </a:solidFill>
                <a:latin typeface="Arial"/>
                <a:cs typeface="Arial"/>
              </a:rPr>
              <a:t>-	</a:t>
            </a:r>
            <a:r>
              <a:rPr dirty="0" sz="1400" spc="-254">
                <a:solidFill>
                  <a:srgbClr val="BDBDBD"/>
                </a:solidFill>
                <a:latin typeface="Times New Roman"/>
                <a:cs typeface="Times New Roman"/>
              </a:rPr>
              <a:t>----</a:t>
            </a:r>
            <a:r>
              <a:rPr dirty="0" sz="1400" spc="-254">
                <a:solidFill>
                  <a:srgbClr val="A3A3A3"/>
                </a:solidFill>
                <a:latin typeface="Times New Roman"/>
                <a:cs typeface="Times New Roman"/>
              </a:rPr>
              <a:t>¥</a:t>
            </a:r>
            <a:r>
              <a:rPr dirty="0" sz="1400" spc="-254">
                <a:solidFill>
                  <a:srgbClr val="BDBDBD"/>
                </a:solidFill>
                <a:latin typeface="Times New Roman"/>
                <a:cs typeface="Times New Roman"/>
              </a:rPr>
              <a:t>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892" y="2692907"/>
            <a:ext cx="1060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10">
                <a:solidFill>
                  <a:srgbClr val="BDBDBD"/>
                </a:solidFill>
                <a:latin typeface="Arial"/>
                <a:cs typeface="Arial"/>
              </a:rPr>
              <a:t>-</a:t>
            </a:r>
            <a:r>
              <a:rPr dirty="0" sz="1400" spc="-200">
                <a:solidFill>
                  <a:srgbClr val="A3A3A3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2157" y="2692907"/>
            <a:ext cx="2609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3840" algn="l"/>
              </a:tabLst>
            </a:pPr>
            <a:r>
              <a:rPr dirty="0" sz="1400">
                <a:solidFill>
                  <a:srgbClr val="A3A3A3"/>
                </a:solidFill>
                <a:latin typeface="Arial"/>
                <a:cs typeface="Arial"/>
              </a:rPr>
              <a:t>i	</a:t>
            </a:r>
            <a:r>
              <a:rPr dirty="0" sz="1400" spc="-360">
                <a:solidFill>
                  <a:srgbClr val="BDBDBD"/>
                </a:solidFill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139" y="2848864"/>
            <a:ext cx="3238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700" spc="-200">
                <a:solidFill>
                  <a:srgbClr val="BDBDBD"/>
                </a:solidFill>
                <a:latin typeface="Times New Roman"/>
                <a:cs typeface="Times New Roman"/>
              </a:rPr>
              <a:t>,--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9435" y="2848864"/>
            <a:ext cx="438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65">
                <a:solidFill>
                  <a:srgbClr val="BDBDBD"/>
                </a:solidFill>
                <a:latin typeface="Times New Roman"/>
                <a:cs typeface="Times New Roman"/>
              </a:rPr>
              <a:t>,</a:t>
            </a:r>
            <a:r>
              <a:rPr dirty="0" sz="700" spc="-90">
                <a:solidFill>
                  <a:srgbClr val="BDBDBD"/>
                </a:solidFill>
                <a:latin typeface="Times New Roman"/>
                <a:cs typeface="Times New Roman"/>
              </a:rPr>
              <a:t> </a:t>
            </a:r>
            <a:r>
              <a:rPr dirty="0" sz="700" spc="-220">
                <a:solidFill>
                  <a:srgbClr val="A3A3A3"/>
                </a:solidFill>
                <a:latin typeface="Times New Roman"/>
                <a:cs typeface="Times New Roman"/>
              </a:rPr>
              <a:t>'9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4908" y="2897632"/>
            <a:ext cx="6457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7685" algn="l"/>
              </a:tabLst>
            </a:pPr>
            <a:r>
              <a:rPr dirty="0" sz="1000" spc="-100">
                <a:solidFill>
                  <a:srgbClr val="BDBDBD"/>
                </a:solidFill>
                <a:latin typeface="Times New Roman"/>
                <a:cs typeface="Times New Roman"/>
              </a:rPr>
              <a:t>--</a:t>
            </a:r>
            <a:r>
              <a:rPr dirty="0" sz="1000" spc="-45">
                <a:solidFill>
                  <a:srgbClr val="BDBDBD"/>
                </a:solidFill>
                <a:latin typeface="Times New Roman"/>
                <a:cs typeface="Times New Roman"/>
              </a:rPr>
              <a:t> </a:t>
            </a:r>
            <a:r>
              <a:rPr dirty="0" sz="1000" spc="-105">
                <a:solidFill>
                  <a:srgbClr val="BDBDBD"/>
                </a:solidFill>
                <a:latin typeface="Times New Roman"/>
                <a:cs typeface="Times New Roman"/>
              </a:rPr>
              <a:t>---J.</a:t>
            </a:r>
            <a:r>
              <a:rPr dirty="0" baseline="-12820" sz="1950" spc="-157">
                <a:solidFill>
                  <a:srgbClr val="BDBDBD"/>
                </a:solidFill>
                <a:latin typeface="Arial"/>
                <a:cs typeface="Arial"/>
              </a:rPr>
              <a:t>-	</a:t>
            </a:r>
            <a:r>
              <a:rPr dirty="0" sz="950" spc="-160">
                <a:solidFill>
                  <a:srgbClr val="BDBDBD"/>
                </a:solidFill>
                <a:latin typeface="Arial"/>
                <a:cs typeface="Arial"/>
              </a:rPr>
              <a:t>1</a:t>
            </a:r>
            <a:r>
              <a:rPr dirty="0" sz="950" spc="-160">
                <a:solidFill>
                  <a:srgbClr val="808080"/>
                </a:solidFill>
                <a:latin typeface="Arial"/>
                <a:cs typeface="Arial"/>
              </a:rPr>
              <a:t>"</a:t>
            </a:r>
            <a:r>
              <a:rPr dirty="0" sz="950" spc="-160">
                <a:solidFill>
                  <a:srgbClr val="A3A3A3"/>
                </a:solidFill>
                <a:latin typeface="Arial"/>
                <a:cs typeface="Arial"/>
              </a:rPr>
              <a:t>'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211" y="2922523"/>
            <a:ext cx="60134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640" algn="l"/>
              </a:tabLst>
            </a:pPr>
            <a:r>
              <a:rPr dirty="0" sz="1200" spc="10">
                <a:solidFill>
                  <a:srgbClr val="BDBDBD"/>
                </a:solidFill>
                <a:latin typeface="Times New Roman"/>
                <a:cs typeface="Times New Roman"/>
              </a:rPr>
              <a:t>--	</a:t>
            </a:r>
            <a:r>
              <a:rPr dirty="0" baseline="7936" sz="2625" spc="-705">
                <a:solidFill>
                  <a:srgbClr val="BDBDBD"/>
                </a:solidFill>
                <a:latin typeface="Arial"/>
                <a:cs typeface="Arial"/>
              </a:rPr>
              <a:t>"</a:t>
            </a:r>
            <a:r>
              <a:rPr dirty="0" sz="3000" spc="-470">
                <a:solidFill>
                  <a:srgbClr val="BDBDBD"/>
                </a:solidFill>
                <a:latin typeface="Times New Roman"/>
                <a:cs typeface="Times New Roman"/>
              </a:rPr>
              <a:t>----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5301" y="935227"/>
            <a:ext cx="329628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25" u="none"/>
              <a:t>Key</a:t>
            </a:r>
            <a:r>
              <a:rPr dirty="0" spc="-240" u="none"/>
              <a:t> </a:t>
            </a:r>
            <a:r>
              <a:rPr dirty="0" spc="100" u="none"/>
              <a:t>Features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5301" y="1795526"/>
            <a:ext cx="7697470" cy="403288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526415" marR="5080" indent="-513715">
              <a:lnSpc>
                <a:spcPts val="3020"/>
              </a:lnSpc>
              <a:spcBef>
                <a:spcPts val="484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35">
                <a:latin typeface="Calibri"/>
                <a:cs typeface="Calibri"/>
              </a:rPr>
              <a:t>1.1-mile </a:t>
            </a:r>
            <a:r>
              <a:rPr dirty="0" sz="2800" spc="200">
                <a:latin typeface="Calibri"/>
                <a:cs typeface="Calibri"/>
              </a:rPr>
              <a:t>paved </a:t>
            </a:r>
            <a:r>
              <a:rPr dirty="0" sz="2800" spc="155">
                <a:latin typeface="Calibri"/>
                <a:cs typeface="Calibri"/>
              </a:rPr>
              <a:t>multi-use </a:t>
            </a:r>
            <a:r>
              <a:rPr dirty="0" sz="2800" spc="100">
                <a:latin typeface="Calibri"/>
                <a:cs typeface="Calibri"/>
              </a:rPr>
              <a:t>trail </a:t>
            </a:r>
            <a:r>
              <a:rPr dirty="0" sz="2800" spc="165">
                <a:latin typeface="Calibri"/>
                <a:cs typeface="Calibri"/>
              </a:rPr>
              <a:t>connecting</a:t>
            </a:r>
            <a:r>
              <a:rPr dirty="0" sz="2800" spc="-195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to  </a:t>
            </a:r>
            <a:r>
              <a:rPr dirty="0" sz="2800" spc="200">
                <a:latin typeface="Calibri"/>
                <a:cs typeface="Calibri"/>
              </a:rPr>
              <a:t>proposed </a:t>
            </a:r>
            <a:r>
              <a:rPr dirty="0" sz="2800" spc="135">
                <a:latin typeface="Calibri"/>
                <a:cs typeface="Calibri"/>
              </a:rPr>
              <a:t>Belt </a:t>
            </a:r>
            <a:r>
              <a:rPr dirty="0" sz="2800" spc="180">
                <a:latin typeface="Calibri"/>
                <a:cs typeface="Calibri"/>
              </a:rPr>
              <a:t>Line</a:t>
            </a:r>
            <a:r>
              <a:rPr dirty="0" sz="2800" spc="-120">
                <a:latin typeface="Calibri"/>
                <a:cs typeface="Calibri"/>
              </a:rPr>
              <a:t> </a:t>
            </a:r>
            <a:r>
              <a:rPr dirty="0" sz="2800" spc="90">
                <a:latin typeface="Calibri"/>
                <a:cs typeface="Calibri"/>
              </a:rPr>
              <a:t>Trail</a:t>
            </a:r>
            <a:endParaRPr sz="2800">
              <a:latin typeface="Calibri"/>
              <a:cs typeface="Calibri"/>
            </a:endParaRPr>
          </a:p>
          <a:p>
            <a:pPr marL="526415" marR="675005" indent="-513715">
              <a:lnSpc>
                <a:spcPts val="3020"/>
              </a:lnSpc>
              <a:spcBef>
                <a:spcPts val="100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35">
                <a:latin typeface="Calibri"/>
                <a:cs typeface="Calibri"/>
              </a:rPr>
              <a:t>0.9-mile </a:t>
            </a:r>
            <a:r>
              <a:rPr dirty="0" sz="2800" spc="175">
                <a:latin typeface="Calibri"/>
                <a:cs typeface="Calibri"/>
              </a:rPr>
              <a:t>nature </a:t>
            </a:r>
            <a:r>
              <a:rPr dirty="0" sz="2800" spc="100">
                <a:latin typeface="Calibri"/>
                <a:cs typeface="Calibri"/>
              </a:rPr>
              <a:t>trail </a:t>
            </a:r>
            <a:r>
              <a:rPr dirty="0" sz="2800" spc="180">
                <a:latin typeface="Calibri"/>
                <a:cs typeface="Calibri"/>
              </a:rPr>
              <a:t>loop </a:t>
            </a:r>
            <a:r>
              <a:rPr dirty="0" sz="2800" spc="130">
                <a:latin typeface="Calibri"/>
                <a:cs typeface="Calibri"/>
              </a:rPr>
              <a:t>with </a:t>
            </a:r>
            <a:r>
              <a:rPr dirty="0" sz="2800" spc="185">
                <a:latin typeface="Calibri"/>
                <a:cs typeface="Calibri"/>
              </a:rPr>
              <a:t>access</a:t>
            </a:r>
            <a:r>
              <a:rPr dirty="0" sz="2800" spc="-254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to  </a:t>
            </a:r>
            <a:r>
              <a:rPr dirty="0" sz="2800" spc="175">
                <a:latin typeface="Calibri"/>
                <a:cs typeface="Calibri"/>
              </a:rPr>
              <a:t>wetlands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40">
                <a:latin typeface="Calibri"/>
                <a:cs typeface="Calibri"/>
              </a:rPr>
              <a:t>Wetland </a:t>
            </a:r>
            <a:r>
              <a:rPr dirty="0" sz="2800" spc="180">
                <a:latin typeface="Calibri"/>
                <a:cs typeface="Calibri"/>
              </a:rPr>
              <a:t>boardwalk </a:t>
            </a:r>
            <a:r>
              <a:rPr dirty="0" sz="2800" spc="225">
                <a:latin typeface="Calibri"/>
                <a:cs typeface="Calibri"/>
              </a:rPr>
              <a:t>and </a:t>
            </a:r>
            <a:r>
              <a:rPr dirty="0" sz="2800" spc="175">
                <a:latin typeface="Calibri"/>
                <a:cs typeface="Calibri"/>
              </a:rPr>
              <a:t>observation</a:t>
            </a:r>
            <a:r>
              <a:rPr dirty="0" sz="2800" spc="-270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point</a:t>
            </a:r>
            <a:endParaRPr sz="2800">
              <a:latin typeface="Calibri"/>
              <a:cs typeface="Calibri"/>
            </a:endParaRPr>
          </a:p>
          <a:p>
            <a:pPr marL="526415" marR="154305" indent="-513715">
              <a:lnSpc>
                <a:spcPts val="3020"/>
              </a:lnSpc>
              <a:spcBef>
                <a:spcPts val="104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10">
                <a:latin typeface="Calibri"/>
                <a:cs typeface="Calibri"/>
              </a:rPr>
              <a:t>New, </a:t>
            </a:r>
            <a:r>
              <a:rPr dirty="0" sz="2800" spc="180">
                <a:latin typeface="Calibri"/>
                <a:cs typeface="Calibri"/>
              </a:rPr>
              <a:t>improved </a:t>
            </a:r>
            <a:r>
              <a:rPr dirty="0" sz="2800" spc="185">
                <a:latin typeface="Calibri"/>
                <a:cs typeface="Calibri"/>
              </a:rPr>
              <a:t>access </a:t>
            </a:r>
            <a:r>
              <a:rPr dirty="0" sz="2800" spc="190">
                <a:latin typeface="Calibri"/>
                <a:cs typeface="Calibri"/>
              </a:rPr>
              <a:t>from North </a:t>
            </a:r>
            <a:r>
              <a:rPr dirty="0" sz="2800" spc="285">
                <a:latin typeface="Calibri"/>
                <a:cs typeface="Calibri"/>
              </a:rPr>
              <a:t>B</a:t>
            </a:r>
            <a:r>
              <a:rPr dirty="0" sz="2800" spc="-390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Street  </a:t>
            </a:r>
            <a:r>
              <a:rPr dirty="0" sz="2800" spc="185">
                <a:latin typeface="Calibri"/>
                <a:cs typeface="Calibri"/>
              </a:rPr>
              <a:t>about </a:t>
            </a:r>
            <a:r>
              <a:rPr dirty="0" sz="2800" spc="125">
                <a:latin typeface="Calibri"/>
                <a:cs typeface="Calibri"/>
              </a:rPr>
              <a:t>0.3 </a:t>
            </a:r>
            <a:r>
              <a:rPr dirty="0" sz="2800" spc="175">
                <a:latin typeface="Calibri"/>
                <a:cs typeface="Calibri"/>
              </a:rPr>
              <a:t>miles </a:t>
            </a:r>
            <a:r>
              <a:rPr dirty="0" sz="2800" spc="180">
                <a:latin typeface="Calibri"/>
                <a:cs typeface="Calibri"/>
              </a:rPr>
              <a:t>north </a:t>
            </a:r>
            <a:r>
              <a:rPr dirty="0" sz="2800" spc="150">
                <a:latin typeface="Calibri"/>
                <a:cs typeface="Calibri"/>
              </a:rPr>
              <a:t>of </a:t>
            </a:r>
            <a:r>
              <a:rPr dirty="0" sz="2800" spc="150">
                <a:latin typeface="Calibri"/>
                <a:cs typeface="Calibri"/>
              </a:rPr>
              <a:t>existing</a:t>
            </a:r>
            <a:r>
              <a:rPr dirty="0" sz="2800" spc="-385">
                <a:latin typeface="Calibri"/>
                <a:cs typeface="Calibri"/>
              </a:rPr>
              <a:t> </a:t>
            </a:r>
            <a:r>
              <a:rPr dirty="0" sz="2800" spc="185">
                <a:latin typeface="Calibri"/>
                <a:cs typeface="Calibri"/>
              </a:rPr>
              <a:t>access</a:t>
            </a:r>
            <a:endParaRPr sz="2800">
              <a:latin typeface="Calibri"/>
              <a:cs typeface="Calibri"/>
            </a:endParaRPr>
          </a:p>
          <a:p>
            <a:pPr marL="526415" marR="152400" indent="-513715">
              <a:lnSpc>
                <a:spcPts val="3020"/>
              </a:lnSpc>
              <a:spcBef>
                <a:spcPts val="994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55">
                <a:latin typeface="Calibri"/>
                <a:cs typeface="Calibri"/>
              </a:rPr>
              <a:t>Existing </a:t>
            </a:r>
            <a:r>
              <a:rPr dirty="0" sz="2800" spc="200">
                <a:latin typeface="Calibri"/>
                <a:cs typeface="Calibri"/>
              </a:rPr>
              <a:t>park </a:t>
            </a:r>
            <a:r>
              <a:rPr dirty="0" sz="2800" spc="190">
                <a:latin typeface="Calibri"/>
                <a:cs typeface="Calibri"/>
              </a:rPr>
              <a:t>road </a:t>
            </a:r>
            <a:r>
              <a:rPr dirty="0" sz="2800" spc="165">
                <a:latin typeface="Calibri"/>
                <a:cs typeface="Calibri"/>
              </a:rPr>
              <a:t>incorporated </a:t>
            </a:r>
            <a:r>
              <a:rPr dirty="0" sz="2800" spc="135">
                <a:latin typeface="Calibri"/>
                <a:cs typeface="Calibri"/>
              </a:rPr>
              <a:t>into</a:t>
            </a:r>
            <a:r>
              <a:rPr dirty="0" sz="2800" spc="-375">
                <a:latin typeface="Calibri"/>
                <a:cs typeface="Calibri"/>
              </a:rPr>
              <a:t> </a:t>
            </a:r>
            <a:r>
              <a:rPr dirty="0" sz="2800" spc="130">
                <a:latin typeface="Calibri"/>
                <a:cs typeface="Calibri"/>
              </a:rPr>
              <a:t>multi-  </a:t>
            </a:r>
            <a:r>
              <a:rPr dirty="0" sz="2800" spc="215">
                <a:latin typeface="Calibri"/>
                <a:cs typeface="Calibri"/>
              </a:rPr>
              <a:t>use</a:t>
            </a:r>
            <a:r>
              <a:rPr dirty="0" sz="2800" spc="0">
                <a:latin typeface="Calibri"/>
                <a:cs typeface="Calibri"/>
              </a:rPr>
              <a:t> </a:t>
            </a:r>
            <a:r>
              <a:rPr dirty="0" sz="2800" spc="100">
                <a:latin typeface="Calibri"/>
                <a:cs typeface="Calibri"/>
              </a:rPr>
              <a:t>trail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5301" y="935227"/>
            <a:ext cx="329628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25" u="none"/>
              <a:t>Key</a:t>
            </a:r>
            <a:r>
              <a:rPr dirty="0" spc="-240" u="none"/>
              <a:t> </a:t>
            </a:r>
            <a:r>
              <a:rPr dirty="0" spc="100" u="none"/>
              <a:t>Features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5301" y="1795526"/>
            <a:ext cx="7068184" cy="313817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526415" marR="15240" indent="-513715">
              <a:lnSpc>
                <a:spcPts val="3020"/>
              </a:lnSpc>
              <a:spcBef>
                <a:spcPts val="484"/>
              </a:spcBef>
              <a:buAutoNum type="arabicPeriod" startAt="6"/>
              <a:tabLst>
                <a:tab pos="527050" algn="l"/>
                <a:tab pos="527685" algn="l"/>
              </a:tabLst>
            </a:pPr>
            <a:r>
              <a:rPr dirty="0" sz="2800" spc="155">
                <a:latin typeface="Calibri"/>
                <a:cs typeface="Calibri"/>
              </a:rPr>
              <a:t>Great </a:t>
            </a:r>
            <a:r>
              <a:rPr dirty="0" sz="2800" spc="225">
                <a:latin typeface="Calibri"/>
                <a:cs typeface="Calibri"/>
              </a:rPr>
              <a:t>Lawn </a:t>
            </a:r>
            <a:r>
              <a:rPr dirty="0" sz="2800" spc="130">
                <a:latin typeface="Calibri"/>
                <a:cs typeface="Calibri"/>
              </a:rPr>
              <a:t>with </a:t>
            </a:r>
            <a:r>
              <a:rPr dirty="0" sz="2800" spc="175">
                <a:latin typeface="Calibri"/>
                <a:cs typeface="Calibri"/>
              </a:rPr>
              <a:t>perimeter </a:t>
            </a:r>
            <a:r>
              <a:rPr dirty="0" sz="2800" spc="165">
                <a:latin typeface="Calibri"/>
                <a:cs typeface="Calibri"/>
              </a:rPr>
              <a:t>walking</a:t>
            </a:r>
            <a:r>
              <a:rPr dirty="0" sz="2800" spc="-315">
                <a:latin typeface="Calibri"/>
                <a:cs typeface="Calibri"/>
              </a:rPr>
              <a:t> </a:t>
            </a:r>
            <a:r>
              <a:rPr dirty="0" sz="2800" spc="90">
                <a:latin typeface="Calibri"/>
                <a:cs typeface="Calibri"/>
              </a:rPr>
              <a:t>trail  </a:t>
            </a:r>
            <a:r>
              <a:rPr dirty="0" sz="2800" spc="175">
                <a:latin typeface="Calibri"/>
                <a:cs typeface="Calibri"/>
              </a:rPr>
              <a:t>loop</a:t>
            </a:r>
            <a:endParaRPr sz="2800">
              <a:latin typeface="Calibri"/>
              <a:cs typeface="Calibri"/>
            </a:endParaRPr>
          </a:p>
          <a:p>
            <a:pPr marL="526415" marR="558165" indent="-513715">
              <a:lnSpc>
                <a:spcPts val="3020"/>
              </a:lnSpc>
              <a:spcBef>
                <a:spcPts val="1000"/>
              </a:spcBef>
              <a:buAutoNum type="arabicPeriod" startAt="6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Seating </a:t>
            </a:r>
            <a:r>
              <a:rPr dirty="0" sz="2800" spc="225">
                <a:latin typeface="Calibri"/>
                <a:cs typeface="Calibri"/>
              </a:rPr>
              <a:t>and </a:t>
            </a:r>
            <a:r>
              <a:rPr dirty="0" sz="2800" spc="160">
                <a:latin typeface="Calibri"/>
                <a:cs typeface="Calibri"/>
              </a:rPr>
              <a:t>tables </a:t>
            </a:r>
            <a:r>
              <a:rPr dirty="0" sz="2800" spc="130">
                <a:latin typeface="Calibri"/>
                <a:cs typeface="Calibri"/>
              </a:rPr>
              <a:t>with </a:t>
            </a:r>
            <a:r>
              <a:rPr dirty="0" sz="2800" spc="150">
                <a:latin typeface="Calibri"/>
                <a:cs typeface="Calibri"/>
              </a:rPr>
              <a:t>fabric</a:t>
            </a:r>
            <a:r>
              <a:rPr dirty="0" sz="2800" spc="-320">
                <a:latin typeface="Calibri"/>
                <a:cs typeface="Calibri"/>
              </a:rPr>
              <a:t> </a:t>
            </a:r>
            <a:r>
              <a:rPr dirty="0" sz="2800" spc="225">
                <a:latin typeface="Calibri"/>
                <a:cs typeface="Calibri"/>
              </a:rPr>
              <a:t>shade  </a:t>
            </a:r>
            <a:r>
              <a:rPr dirty="0" sz="2800" spc="155">
                <a:latin typeface="Calibri"/>
                <a:cs typeface="Calibri"/>
              </a:rPr>
              <a:t>structures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20"/>
              </a:spcBef>
              <a:buAutoNum type="arabicPeriod" startAt="6"/>
              <a:tabLst>
                <a:tab pos="527050" algn="l"/>
                <a:tab pos="527685" algn="l"/>
              </a:tabLst>
            </a:pPr>
            <a:r>
              <a:rPr dirty="0" sz="2800" spc="114">
                <a:latin typeface="Calibri"/>
                <a:cs typeface="Calibri"/>
              </a:rPr>
              <a:t>“Plaza </a:t>
            </a:r>
            <a:r>
              <a:rPr dirty="0" sz="2800" spc="125">
                <a:latin typeface="Calibri"/>
                <a:cs typeface="Calibri"/>
              </a:rPr>
              <a:t>at </a:t>
            </a:r>
            <a:r>
              <a:rPr dirty="0" sz="2800" spc="150">
                <a:latin typeface="Calibri"/>
                <a:cs typeface="Calibri"/>
              </a:rPr>
              <a:t>the </a:t>
            </a:r>
            <a:r>
              <a:rPr dirty="0" sz="2800" spc="105">
                <a:latin typeface="Calibri"/>
                <a:cs typeface="Calibri"/>
              </a:rPr>
              <a:t>Point” </a:t>
            </a:r>
            <a:r>
              <a:rPr dirty="0" sz="2800" spc="130">
                <a:latin typeface="Calibri"/>
                <a:cs typeface="Calibri"/>
              </a:rPr>
              <a:t>with </a:t>
            </a:r>
            <a:r>
              <a:rPr dirty="0" sz="2800" spc="225">
                <a:latin typeface="Calibri"/>
                <a:cs typeface="Calibri"/>
              </a:rPr>
              <a:t>shaded</a:t>
            </a:r>
            <a:r>
              <a:rPr dirty="0" sz="2800" spc="-195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seating</a:t>
            </a:r>
            <a:endParaRPr sz="2800">
              <a:latin typeface="Calibri"/>
              <a:cs typeface="Calibri"/>
            </a:endParaRPr>
          </a:p>
          <a:p>
            <a:pPr marL="526415" marR="140970" indent="-513715">
              <a:lnSpc>
                <a:spcPts val="3020"/>
              </a:lnSpc>
              <a:spcBef>
                <a:spcPts val="1045"/>
              </a:spcBef>
              <a:buAutoNum type="arabicPeriod" startAt="6"/>
              <a:tabLst>
                <a:tab pos="526415" algn="l"/>
                <a:tab pos="527685" algn="l"/>
              </a:tabLst>
            </a:pPr>
            <a:r>
              <a:rPr dirty="0" sz="2800" spc="204">
                <a:latin typeface="Calibri"/>
                <a:cs typeface="Calibri"/>
              </a:rPr>
              <a:t>Add </a:t>
            </a:r>
            <a:r>
              <a:rPr dirty="0" sz="2800" spc="175">
                <a:latin typeface="Calibri"/>
                <a:cs typeface="Calibri"/>
              </a:rPr>
              <a:t>observation </a:t>
            </a:r>
            <a:r>
              <a:rPr dirty="0" sz="2800" spc="185">
                <a:latin typeface="Calibri"/>
                <a:cs typeface="Calibri"/>
              </a:rPr>
              <a:t>deck </a:t>
            </a:r>
            <a:r>
              <a:rPr dirty="0" sz="2800" spc="125">
                <a:latin typeface="Calibri"/>
                <a:cs typeface="Calibri"/>
              </a:rPr>
              <a:t>to </a:t>
            </a:r>
            <a:r>
              <a:rPr dirty="0" sz="2800" spc="150">
                <a:latin typeface="Calibri"/>
                <a:cs typeface="Calibri"/>
              </a:rPr>
              <a:t>existing</a:t>
            </a:r>
            <a:r>
              <a:rPr dirty="0" sz="2800" spc="-305">
                <a:latin typeface="Calibri"/>
                <a:cs typeface="Calibri"/>
              </a:rPr>
              <a:t> </a:t>
            </a:r>
            <a:r>
              <a:rPr dirty="0" sz="2800" spc="90">
                <a:latin typeface="Calibri"/>
                <a:cs typeface="Calibri"/>
              </a:rPr>
              <a:t>utility  </a:t>
            </a:r>
            <a:r>
              <a:rPr dirty="0" sz="2800" spc="155">
                <a:latin typeface="Calibri"/>
                <a:cs typeface="Calibri"/>
              </a:rPr>
              <a:t>structure </a:t>
            </a:r>
            <a:r>
              <a:rPr dirty="0" sz="2800" spc="125">
                <a:latin typeface="Calibri"/>
                <a:cs typeface="Calibri"/>
              </a:rPr>
              <a:t>at </a:t>
            </a:r>
            <a:r>
              <a:rPr dirty="0" sz="2800" spc="165">
                <a:latin typeface="Calibri"/>
                <a:cs typeface="Calibri"/>
              </a:rPr>
              <a:t>Two </a:t>
            </a:r>
            <a:r>
              <a:rPr dirty="0" sz="2800" spc="105">
                <a:latin typeface="Calibri"/>
                <a:cs typeface="Calibri"/>
              </a:rPr>
              <a:t>Mile</a:t>
            </a:r>
            <a:r>
              <a:rPr dirty="0" sz="2800" spc="-185">
                <a:latin typeface="Calibri"/>
                <a:cs typeface="Calibri"/>
              </a:rPr>
              <a:t> </a:t>
            </a:r>
            <a:r>
              <a:rPr dirty="0" sz="2800" spc="180">
                <a:latin typeface="Calibri"/>
                <a:cs typeface="Calibri"/>
              </a:rPr>
              <a:t>Creek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5301" y="935227"/>
            <a:ext cx="329628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25" u="none"/>
              <a:t>Key</a:t>
            </a:r>
            <a:r>
              <a:rPr dirty="0" spc="-240" u="none"/>
              <a:t> </a:t>
            </a:r>
            <a:r>
              <a:rPr dirty="0" spc="100" u="none"/>
              <a:t>Features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5301" y="1711900"/>
            <a:ext cx="7056755" cy="2069464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758190" indent="-745490">
              <a:lnSpc>
                <a:spcPct val="100000"/>
              </a:lnSpc>
              <a:spcBef>
                <a:spcPts val="760"/>
              </a:spcBef>
              <a:buAutoNum type="arabicPeriod" startAt="10"/>
              <a:tabLst>
                <a:tab pos="758190" algn="l"/>
                <a:tab pos="758825" algn="l"/>
              </a:tabLst>
            </a:pPr>
            <a:r>
              <a:rPr dirty="0" sz="2800" spc="160">
                <a:latin typeface="Calibri"/>
                <a:cs typeface="Calibri"/>
              </a:rPr>
              <a:t>Accessible fishing</a:t>
            </a:r>
            <a:r>
              <a:rPr dirty="0" sz="2800" spc="0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platform</a:t>
            </a:r>
            <a:endParaRPr sz="2800">
              <a:latin typeface="Calibri"/>
              <a:cs typeface="Calibri"/>
            </a:endParaRPr>
          </a:p>
          <a:p>
            <a:pPr marL="757555" indent="-744855">
              <a:lnSpc>
                <a:spcPct val="100000"/>
              </a:lnSpc>
              <a:spcBef>
                <a:spcPts val="660"/>
              </a:spcBef>
              <a:buAutoNum type="arabicPeriod" startAt="10"/>
              <a:tabLst>
                <a:tab pos="757555" algn="l"/>
                <a:tab pos="758190" algn="l"/>
              </a:tabLst>
            </a:pPr>
            <a:r>
              <a:rPr dirty="0" sz="2800" spc="180">
                <a:latin typeface="Calibri"/>
                <a:cs typeface="Calibri"/>
              </a:rPr>
              <a:t>Improved </a:t>
            </a:r>
            <a:r>
              <a:rPr dirty="0" sz="2800" spc="185">
                <a:latin typeface="Calibri"/>
                <a:cs typeface="Calibri"/>
              </a:rPr>
              <a:t>parking </a:t>
            </a:r>
            <a:r>
              <a:rPr dirty="0" sz="2800" spc="225">
                <a:latin typeface="Calibri"/>
                <a:cs typeface="Calibri"/>
              </a:rPr>
              <a:t>and </a:t>
            </a:r>
            <a:r>
              <a:rPr dirty="0" sz="2800" spc="175">
                <a:latin typeface="Calibri"/>
                <a:cs typeface="Calibri"/>
              </a:rPr>
              <a:t>boat</a:t>
            </a:r>
            <a:r>
              <a:rPr dirty="0" sz="2800" spc="-315">
                <a:latin typeface="Calibri"/>
                <a:cs typeface="Calibri"/>
              </a:rPr>
              <a:t> </a:t>
            </a:r>
            <a:r>
              <a:rPr dirty="0" sz="2800" spc="225">
                <a:latin typeface="Calibri"/>
                <a:cs typeface="Calibri"/>
              </a:rPr>
              <a:t>ramp</a:t>
            </a:r>
            <a:endParaRPr sz="2800">
              <a:latin typeface="Calibri"/>
              <a:cs typeface="Calibri"/>
            </a:endParaRPr>
          </a:p>
          <a:p>
            <a:pPr marL="758190" indent="-745490">
              <a:lnSpc>
                <a:spcPct val="100000"/>
              </a:lnSpc>
              <a:spcBef>
                <a:spcPts val="665"/>
              </a:spcBef>
              <a:buAutoNum type="arabicPeriod" startAt="10"/>
              <a:tabLst>
                <a:tab pos="757555" algn="l"/>
                <a:tab pos="758825" algn="l"/>
              </a:tabLst>
            </a:pPr>
            <a:r>
              <a:rPr dirty="0" sz="2800" spc="160">
                <a:latin typeface="Calibri"/>
                <a:cs typeface="Calibri"/>
              </a:rPr>
              <a:t>Carry-in </a:t>
            </a:r>
            <a:r>
              <a:rPr dirty="0" sz="2800" spc="130">
                <a:latin typeface="Calibri"/>
                <a:cs typeface="Calibri"/>
              </a:rPr>
              <a:t>watercraft </a:t>
            </a:r>
            <a:r>
              <a:rPr dirty="0" sz="2800" spc="185">
                <a:latin typeface="Calibri"/>
                <a:cs typeface="Calibri"/>
              </a:rPr>
              <a:t>access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point</a:t>
            </a:r>
            <a:endParaRPr sz="2800">
              <a:latin typeface="Calibri"/>
              <a:cs typeface="Calibri"/>
            </a:endParaRPr>
          </a:p>
          <a:p>
            <a:pPr marL="757555" indent="-744855">
              <a:lnSpc>
                <a:spcPct val="100000"/>
              </a:lnSpc>
              <a:spcBef>
                <a:spcPts val="665"/>
              </a:spcBef>
              <a:buAutoNum type="arabicPeriod" startAt="10"/>
              <a:tabLst>
                <a:tab pos="757555" algn="l"/>
                <a:tab pos="758190" algn="l"/>
              </a:tabLst>
            </a:pPr>
            <a:r>
              <a:rPr dirty="0" sz="2800" spc="165">
                <a:latin typeface="Calibri"/>
                <a:cs typeface="Calibri"/>
              </a:rPr>
              <a:t>Floodproof </a:t>
            </a:r>
            <a:r>
              <a:rPr dirty="0" sz="2800" spc="160">
                <a:latin typeface="Calibri"/>
                <a:cs typeface="Calibri"/>
              </a:rPr>
              <a:t>precast </a:t>
            </a:r>
            <a:r>
              <a:rPr dirty="0" sz="2800" spc="150">
                <a:latin typeface="Calibri"/>
                <a:cs typeface="Calibri"/>
              </a:rPr>
              <a:t>concrete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restroom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5301" y="935227"/>
            <a:ext cx="654367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75" u="none"/>
              <a:t>Habitat </a:t>
            </a:r>
            <a:r>
              <a:rPr dirty="0" spc="75" u="none"/>
              <a:t>Restoration</a:t>
            </a:r>
            <a:r>
              <a:rPr dirty="0" spc="-409" u="none"/>
              <a:t> </a:t>
            </a:r>
            <a:r>
              <a:rPr dirty="0" spc="-40" u="none"/>
              <a:t>Goals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31284" y="1795526"/>
            <a:ext cx="3935095" cy="262636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40665" marR="5080" indent="-227965">
              <a:lnSpc>
                <a:spcPts val="3020"/>
              </a:lnSpc>
              <a:spcBef>
                <a:spcPts val="484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75">
                <a:latin typeface="Calibri"/>
                <a:cs typeface="Calibri"/>
              </a:rPr>
              <a:t>Preserve </a:t>
            </a:r>
            <a:r>
              <a:rPr dirty="0" sz="2800" spc="225">
                <a:latin typeface="Calibri"/>
                <a:cs typeface="Calibri"/>
              </a:rPr>
              <a:t>and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enhance  </a:t>
            </a:r>
            <a:r>
              <a:rPr dirty="0" sz="2800" spc="150">
                <a:latin typeface="Calibri"/>
                <a:cs typeface="Calibri"/>
              </a:rPr>
              <a:t>habitat</a:t>
            </a:r>
            <a:endParaRPr sz="2800">
              <a:latin typeface="Calibri"/>
              <a:cs typeface="Calibri"/>
            </a:endParaRPr>
          </a:p>
          <a:p>
            <a:pPr marL="240665" marR="986155" indent="-227965">
              <a:lnSpc>
                <a:spcPts val="302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65">
                <a:latin typeface="Calibri"/>
                <a:cs typeface="Calibri"/>
              </a:rPr>
              <a:t>Increase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species  </a:t>
            </a:r>
            <a:r>
              <a:rPr dirty="0" sz="2800" spc="135">
                <a:latin typeface="Calibri"/>
                <a:cs typeface="Calibri"/>
              </a:rPr>
              <a:t>diversity</a:t>
            </a:r>
            <a:endParaRPr sz="2800">
              <a:latin typeface="Calibri"/>
              <a:cs typeface="Calibri"/>
            </a:endParaRPr>
          </a:p>
          <a:p>
            <a:pPr marL="240665" marR="940435" indent="-227965">
              <a:lnSpc>
                <a:spcPts val="302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200">
                <a:latin typeface="Calibri"/>
                <a:cs typeface="Calibri"/>
              </a:rPr>
              <a:t>Manage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155">
                <a:latin typeface="Calibri"/>
                <a:cs typeface="Calibri"/>
              </a:rPr>
              <a:t>invasive  </a:t>
            </a:r>
            <a:r>
              <a:rPr dirty="0" sz="2800" spc="175">
                <a:latin typeface="Calibri"/>
                <a:cs typeface="Calibri"/>
              </a:rPr>
              <a:t>species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4944" y="1922526"/>
            <a:ext cx="3555491" cy="41567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5301" y="331724"/>
            <a:ext cx="5038725" cy="1299210"/>
          </a:xfrm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695"/>
              </a:spcBef>
            </a:pPr>
            <a:r>
              <a:rPr dirty="0" spc="75" u="none"/>
              <a:t>Habitat</a:t>
            </a:r>
            <a:r>
              <a:rPr dirty="0" spc="-175" u="none"/>
              <a:t> </a:t>
            </a:r>
            <a:r>
              <a:rPr dirty="0" spc="75" u="none"/>
              <a:t>Restoration  </a:t>
            </a:r>
            <a:r>
              <a:rPr dirty="0" spc="10" u="none"/>
              <a:t>Recommendations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5301" y="1795526"/>
            <a:ext cx="4653280" cy="368681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40665" marR="5080" indent="-227965">
              <a:lnSpc>
                <a:spcPts val="3020"/>
              </a:lnSpc>
              <a:spcBef>
                <a:spcPts val="484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200">
                <a:latin typeface="Calibri"/>
                <a:cs typeface="Calibri"/>
              </a:rPr>
              <a:t>Remove </a:t>
            </a:r>
            <a:r>
              <a:rPr dirty="0" sz="2800" spc="175">
                <a:latin typeface="Calibri"/>
                <a:cs typeface="Calibri"/>
              </a:rPr>
              <a:t>honeysuckle </a:t>
            </a:r>
            <a:r>
              <a:rPr dirty="0" sz="2800" spc="225">
                <a:latin typeface="Calibri"/>
                <a:cs typeface="Calibri"/>
              </a:rPr>
              <a:t>and  </a:t>
            </a:r>
            <a:r>
              <a:rPr dirty="0" sz="2800" spc="150">
                <a:latin typeface="Calibri"/>
                <a:cs typeface="Calibri"/>
              </a:rPr>
              <a:t>replant </a:t>
            </a:r>
            <a:r>
              <a:rPr dirty="0" sz="2800" spc="130">
                <a:latin typeface="Calibri"/>
                <a:cs typeface="Calibri"/>
              </a:rPr>
              <a:t>with </a:t>
            </a:r>
            <a:r>
              <a:rPr dirty="0" sz="2800" spc="150">
                <a:latin typeface="Calibri"/>
                <a:cs typeface="Calibri"/>
              </a:rPr>
              <a:t>native</a:t>
            </a:r>
            <a:r>
              <a:rPr dirty="0" sz="2800" spc="-130">
                <a:latin typeface="Calibri"/>
                <a:cs typeface="Calibri"/>
              </a:rPr>
              <a:t> </a:t>
            </a:r>
            <a:r>
              <a:rPr dirty="0" sz="2800" spc="175">
                <a:latin typeface="Calibri"/>
                <a:cs typeface="Calibri"/>
              </a:rPr>
              <a:t>species</a:t>
            </a:r>
            <a:endParaRPr sz="2800">
              <a:latin typeface="Calibri"/>
              <a:cs typeface="Calibri"/>
            </a:endParaRPr>
          </a:p>
          <a:p>
            <a:pPr algn="just" lvl="1" marL="698500" marR="627380" indent="-228600">
              <a:lnSpc>
                <a:spcPts val="2590"/>
              </a:lnSpc>
              <a:spcBef>
                <a:spcPts val="51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215">
                <a:latin typeface="Calibri"/>
                <a:cs typeface="Calibri"/>
              </a:rPr>
              <a:t>Has </a:t>
            </a:r>
            <a:r>
              <a:rPr dirty="0" sz="2400" spc="125">
                <a:latin typeface="Calibri"/>
                <a:cs typeface="Calibri"/>
              </a:rPr>
              <a:t>the </a:t>
            </a:r>
            <a:r>
              <a:rPr dirty="0" sz="2400" spc="180">
                <a:latin typeface="Calibri"/>
                <a:cs typeface="Calibri"/>
              </a:rPr>
              <a:t>added </a:t>
            </a:r>
            <a:r>
              <a:rPr dirty="0" sz="2400" spc="100">
                <a:latin typeface="Calibri"/>
                <a:cs typeface="Calibri"/>
              </a:rPr>
              <a:t>effect</a:t>
            </a:r>
            <a:r>
              <a:rPr dirty="0" sz="2400" spc="-200">
                <a:latin typeface="Calibri"/>
                <a:cs typeface="Calibri"/>
              </a:rPr>
              <a:t> </a:t>
            </a:r>
            <a:r>
              <a:rPr dirty="0" sz="2400" spc="125">
                <a:latin typeface="Calibri"/>
                <a:cs typeface="Calibri"/>
              </a:rPr>
              <a:t>of  </a:t>
            </a:r>
            <a:r>
              <a:rPr dirty="0" sz="2400" spc="150">
                <a:latin typeface="Calibri"/>
                <a:cs typeface="Calibri"/>
              </a:rPr>
              <a:t>improving </a:t>
            </a:r>
            <a:r>
              <a:rPr dirty="0" sz="2400" spc="90">
                <a:latin typeface="Calibri"/>
                <a:cs typeface="Calibri"/>
              </a:rPr>
              <a:t>visibility </a:t>
            </a:r>
            <a:r>
              <a:rPr dirty="0" sz="2400" spc="190">
                <a:latin typeface="Calibri"/>
                <a:cs typeface="Calibri"/>
              </a:rPr>
              <a:t>and  </a:t>
            </a:r>
            <a:r>
              <a:rPr dirty="0" sz="2400" spc="125">
                <a:latin typeface="Calibri"/>
                <a:cs typeface="Calibri"/>
              </a:rPr>
              <a:t>safety</a:t>
            </a:r>
            <a:endParaRPr sz="2400">
              <a:latin typeface="Calibri"/>
              <a:cs typeface="Calibri"/>
            </a:endParaRPr>
          </a:p>
          <a:p>
            <a:pPr marL="240665" marR="587375" indent="-227965">
              <a:lnSpc>
                <a:spcPts val="3020"/>
              </a:lnSpc>
              <a:spcBef>
                <a:spcPts val="99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40">
                <a:latin typeface="Calibri"/>
                <a:cs typeface="Calibri"/>
              </a:rPr>
              <a:t>Prairie </a:t>
            </a:r>
            <a:r>
              <a:rPr dirty="0" sz="2800" spc="155">
                <a:latin typeface="Calibri"/>
                <a:cs typeface="Calibri"/>
              </a:rPr>
              <a:t>reconstruction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55">
                <a:latin typeface="Calibri"/>
                <a:cs typeface="Calibri"/>
              </a:rPr>
              <a:t>/  </a:t>
            </a:r>
            <a:r>
              <a:rPr dirty="0" sz="2800" spc="215">
                <a:latin typeface="Calibri"/>
                <a:cs typeface="Calibri"/>
              </a:rPr>
              <a:t>meadow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enhancement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75">
                <a:latin typeface="Calibri"/>
                <a:cs typeface="Calibri"/>
              </a:rPr>
              <a:t>Helps</a:t>
            </a:r>
            <a:r>
              <a:rPr dirty="0" sz="2400" spc="55">
                <a:latin typeface="Calibri"/>
                <a:cs typeface="Calibri"/>
              </a:rPr>
              <a:t> </a:t>
            </a:r>
            <a:r>
              <a:rPr dirty="0" sz="2400" spc="130">
                <a:latin typeface="Calibri"/>
                <a:cs typeface="Calibri"/>
              </a:rPr>
              <a:t>pollinators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40">
                <a:latin typeface="Calibri"/>
                <a:cs typeface="Calibri"/>
              </a:rPr>
              <a:t>Wetland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enhancement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638800" y="1876805"/>
            <a:ext cx="3006089" cy="3691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95"/>
              </a:spcBef>
              <a:tabLst>
                <a:tab pos="8154034" algn="l"/>
              </a:tabLst>
            </a:pPr>
            <a:r>
              <a:rPr dirty="0" spc="-380"/>
              <a:t> </a:t>
            </a:r>
            <a:r>
              <a:rPr dirty="0" spc="10"/>
              <a:t>Other</a:t>
            </a:r>
            <a:r>
              <a:rPr dirty="0" spc="-160"/>
              <a:t> </a:t>
            </a:r>
            <a:r>
              <a:rPr dirty="0" spc="10"/>
              <a:t>Recommendations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5301" y="1838198"/>
            <a:ext cx="7536815" cy="3141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marR="5080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204">
                <a:latin typeface="Calibri"/>
                <a:cs typeface="Calibri"/>
              </a:rPr>
              <a:t>Longer </a:t>
            </a:r>
            <a:r>
              <a:rPr dirty="0" sz="2800" spc="165">
                <a:latin typeface="Calibri"/>
                <a:cs typeface="Calibri"/>
              </a:rPr>
              <a:t>lease </a:t>
            </a:r>
            <a:r>
              <a:rPr dirty="0" sz="2800" spc="180">
                <a:latin typeface="Calibri"/>
                <a:cs typeface="Calibri"/>
              </a:rPr>
              <a:t>term </a:t>
            </a:r>
            <a:r>
              <a:rPr dirty="0" sz="2800" spc="150">
                <a:latin typeface="Calibri"/>
                <a:cs typeface="Calibri"/>
              </a:rPr>
              <a:t>is </a:t>
            </a:r>
            <a:r>
              <a:rPr dirty="0" sz="2800" spc="204">
                <a:latin typeface="Calibri"/>
                <a:cs typeface="Calibri"/>
              </a:rPr>
              <a:t>needed</a:t>
            </a:r>
            <a:r>
              <a:rPr dirty="0" sz="2800" spc="-370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to </a:t>
            </a:r>
            <a:r>
              <a:rPr dirty="0" sz="2800" spc="114">
                <a:latin typeface="Calibri"/>
                <a:cs typeface="Calibri"/>
              </a:rPr>
              <a:t>justify </a:t>
            </a:r>
            <a:r>
              <a:rPr dirty="0" sz="2800" spc="190">
                <a:latin typeface="Calibri"/>
                <a:cs typeface="Calibri"/>
              </a:rPr>
              <a:t>major  </a:t>
            </a:r>
            <a:r>
              <a:rPr dirty="0" sz="2800" spc="135">
                <a:latin typeface="Calibri"/>
                <a:cs typeface="Calibri"/>
              </a:rPr>
              <a:t>capital</a:t>
            </a:r>
            <a:r>
              <a:rPr dirty="0" sz="2800" spc="50">
                <a:latin typeface="Calibri"/>
                <a:cs typeface="Calibri"/>
              </a:rPr>
              <a:t> </a:t>
            </a:r>
            <a:r>
              <a:rPr dirty="0" sz="2800" spc="150">
                <a:latin typeface="Calibri"/>
                <a:cs typeface="Calibri"/>
              </a:rPr>
              <a:t>investment.</a:t>
            </a:r>
            <a:endParaRPr sz="2800">
              <a:latin typeface="Calibri"/>
              <a:cs typeface="Calibri"/>
            </a:endParaRPr>
          </a:p>
          <a:p>
            <a:pPr lvl="1" marL="698500" marR="497840" indent="-228600">
              <a:lnSpc>
                <a:spcPct val="100000"/>
              </a:lnSpc>
              <a:spcBef>
                <a:spcPts val="1714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65">
                <a:latin typeface="Calibri"/>
                <a:cs typeface="Calibri"/>
              </a:rPr>
              <a:t>The </a:t>
            </a:r>
            <a:r>
              <a:rPr dirty="0" sz="2400" spc="160">
                <a:latin typeface="Calibri"/>
                <a:cs typeface="Calibri"/>
              </a:rPr>
              <a:t>land comprising </a:t>
            </a:r>
            <a:r>
              <a:rPr dirty="0" sz="2400" spc="225">
                <a:latin typeface="Calibri"/>
                <a:cs typeface="Calibri"/>
              </a:rPr>
              <a:t>Combs </a:t>
            </a:r>
            <a:r>
              <a:rPr dirty="0" sz="2400" spc="165">
                <a:latin typeface="Calibri"/>
                <a:cs typeface="Calibri"/>
              </a:rPr>
              <a:t>Park</a:t>
            </a:r>
            <a:r>
              <a:rPr dirty="0" sz="2400" spc="-330">
                <a:latin typeface="Calibri"/>
                <a:cs typeface="Calibri"/>
              </a:rPr>
              <a:t> </a:t>
            </a:r>
            <a:r>
              <a:rPr dirty="0" sz="2400" spc="125">
                <a:latin typeface="Calibri"/>
                <a:cs typeface="Calibri"/>
              </a:rPr>
              <a:t>is </a:t>
            </a:r>
            <a:r>
              <a:rPr dirty="0" sz="2400" spc="114">
                <a:latin typeface="Calibri"/>
                <a:cs typeface="Calibri"/>
              </a:rPr>
              <a:t>currently  </a:t>
            </a:r>
            <a:r>
              <a:rPr dirty="0" sz="2400" spc="155">
                <a:latin typeface="Calibri"/>
                <a:cs typeface="Calibri"/>
              </a:rPr>
              <a:t>being </a:t>
            </a:r>
            <a:r>
              <a:rPr dirty="0" sz="2400" spc="150">
                <a:latin typeface="Calibri"/>
                <a:cs typeface="Calibri"/>
              </a:rPr>
              <a:t>leased </a:t>
            </a:r>
            <a:r>
              <a:rPr dirty="0" sz="2400" spc="160">
                <a:latin typeface="Calibri"/>
                <a:cs typeface="Calibri"/>
              </a:rPr>
              <a:t>from </a:t>
            </a:r>
            <a:r>
              <a:rPr dirty="0" sz="2400" spc="200">
                <a:latin typeface="Calibri"/>
                <a:cs typeface="Calibri"/>
              </a:rPr>
              <a:t>MCD </a:t>
            </a:r>
            <a:r>
              <a:rPr dirty="0" sz="2400" spc="130">
                <a:latin typeface="Calibri"/>
                <a:cs typeface="Calibri"/>
              </a:rPr>
              <a:t>for </a:t>
            </a:r>
            <a:r>
              <a:rPr dirty="0" sz="2400" spc="180">
                <a:latin typeface="Calibri"/>
                <a:cs typeface="Calibri"/>
              </a:rPr>
              <a:t>a </a:t>
            </a:r>
            <a:r>
              <a:rPr dirty="0" sz="2400" spc="110">
                <a:latin typeface="Calibri"/>
                <a:cs typeface="Calibri"/>
              </a:rPr>
              <a:t>five-year </a:t>
            </a:r>
            <a:r>
              <a:rPr dirty="0" sz="2400" spc="150">
                <a:latin typeface="Calibri"/>
                <a:cs typeface="Calibri"/>
              </a:rPr>
              <a:t>term  </a:t>
            </a:r>
            <a:r>
              <a:rPr dirty="0" sz="2400" spc="100">
                <a:latin typeface="Calibri"/>
                <a:cs typeface="Calibri"/>
              </a:rPr>
              <a:t>(renewable).</a:t>
            </a:r>
            <a:endParaRPr sz="2400">
              <a:latin typeface="Calibri"/>
              <a:cs typeface="Calibri"/>
            </a:endParaRPr>
          </a:p>
          <a:p>
            <a:pPr lvl="1" marL="698500" marR="1401445" indent="-228600">
              <a:lnSpc>
                <a:spcPct val="100000"/>
              </a:lnSpc>
              <a:spcBef>
                <a:spcPts val="1689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180">
                <a:latin typeface="Calibri"/>
                <a:cs typeface="Calibri"/>
              </a:rPr>
              <a:t>Lease </a:t>
            </a:r>
            <a:r>
              <a:rPr dirty="0" sz="2400" spc="165">
                <a:latin typeface="Calibri"/>
                <a:cs typeface="Calibri"/>
              </a:rPr>
              <a:t>terms </a:t>
            </a:r>
            <a:r>
              <a:rPr dirty="0" sz="2400" spc="175">
                <a:latin typeface="Calibri"/>
                <a:cs typeface="Calibri"/>
              </a:rPr>
              <a:t>should </a:t>
            </a:r>
            <a:r>
              <a:rPr dirty="0" sz="2400" spc="175">
                <a:latin typeface="Calibri"/>
                <a:cs typeface="Calibri"/>
              </a:rPr>
              <a:t>address</a:t>
            </a:r>
            <a:r>
              <a:rPr dirty="0" sz="2400" spc="-190">
                <a:latin typeface="Calibri"/>
                <a:cs typeface="Calibri"/>
              </a:rPr>
              <a:t> </a:t>
            </a:r>
            <a:r>
              <a:rPr dirty="0" sz="2400" spc="175">
                <a:latin typeface="Calibri"/>
                <a:cs typeface="Calibri"/>
              </a:rPr>
              <a:t>proposed  </a:t>
            </a:r>
            <a:r>
              <a:rPr dirty="0" sz="2400" spc="150">
                <a:latin typeface="Calibri"/>
                <a:cs typeface="Calibri"/>
              </a:rPr>
              <a:t>improvements.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690877"/>
            <a:ext cx="7957184" cy="0"/>
          </a:xfrm>
          <a:custGeom>
            <a:avLst/>
            <a:gdLst/>
            <a:ahLst/>
            <a:cxnLst/>
            <a:rect l="l" t="t" r="r" b="b"/>
            <a:pathLst>
              <a:path w="7957184" h="0">
                <a:moveTo>
                  <a:pt x="0" y="0"/>
                </a:moveTo>
                <a:lnTo>
                  <a:pt x="7956804" y="0"/>
                </a:lnTo>
              </a:path>
            </a:pathLst>
          </a:custGeom>
          <a:ln w="28956">
            <a:solidFill>
              <a:srgbClr val="03A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3683" y="935227"/>
            <a:ext cx="18796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 u="none"/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3683" y="1711900"/>
            <a:ext cx="6126480" cy="360299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Why are </a:t>
            </a:r>
            <a:r>
              <a:rPr dirty="0" sz="2800" spc="175">
                <a:latin typeface="Calibri"/>
                <a:cs typeface="Calibri"/>
              </a:rPr>
              <a:t>we here</a:t>
            </a:r>
            <a:r>
              <a:rPr dirty="0" sz="2800" spc="-240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tonight?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6415" algn="l"/>
                <a:tab pos="527685" algn="l"/>
              </a:tabLst>
            </a:pPr>
            <a:r>
              <a:rPr dirty="0" sz="2800" spc="150">
                <a:latin typeface="Calibri"/>
                <a:cs typeface="Calibri"/>
              </a:rPr>
              <a:t>What </a:t>
            </a:r>
            <a:r>
              <a:rPr dirty="0" sz="2800" spc="85">
                <a:latin typeface="Calibri"/>
                <a:cs typeface="Calibri"/>
              </a:rPr>
              <a:t>will </a:t>
            </a:r>
            <a:r>
              <a:rPr dirty="0" sz="2800" spc="175">
                <a:latin typeface="Calibri"/>
                <a:cs typeface="Calibri"/>
              </a:rPr>
              <a:t>we </a:t>
            </a:r>
            <a:r>
              <a:rPr dirty="0" sz="2800" spc="204">
                <a:latin typeface="Calibri"/>
                <a:cs typeface="Calibri"/>
              </a:rPr>
              <a:t>be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 spc="135">
                <a:latin typeface="Calibri"/>
                <a:cs typeface="Calibri"/>
              </a:rPr>
              <a:t>doing?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185">
                <a:latin typeface="Calibri"/>
                <a:cs typeface="Calibri"/>
              </a:rPr>
              <a:t>Process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75">
                <a:latin typeface="Calibri"/>
                <a:cs typeface="Calibri"/>
              </a:rPr>
              <a:t>About </a:t>
            </a:r>
            <a:r>
              <a:rPr dirty="0" sz="2800" spc="260">
                <a:latin typeface="Calibri"/>
                <a:cs typeface="Calibri"/>
              </a:rPr>
              <a:t>Combs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Park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200">
                <a:latin typeface="Calibri"/>
                <a:cs typeface="Calibri"/>
              </a:rPr>
              <a:t>Goals </a:t>
            </a:r>
            <a:r>
              <a:rPr dirty="0" sz="2800" spc="225">
                <a:latin typeface="Calibri"/>
                <a:cs typeface="Calibri"/>
              </a:rPr>
              <a:t>and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155">
                <a:latin typeface="Calibri"/>
                <a:cs typeface="Calibri"/>
              </a:rPr>
              <a:t>Objectives</a:t>
            </a:r>
            <a:endParaRPr sz="28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dirty="0" sz="2800" spc="160">
                <a:latin typeface="Calibri"/>
                <a:cs typeface="Calibri"/>
              </a:rPr>
              <a:t>Preliminary Master </a:t>
            </a:r>
            <a:r>
              <a:rPr dirty="0" sz="2800" spc="180">
                <a:latin typeface="Calibri"/>
                <a:cs typeface="Calibri"/>
              </a:rPr>
              <a:t>Plan</a:t>
            </a:r>
            <a:r>
              <a:rPr dirty="0" sz="2800" spc="-140">
                <a:latin typeface="Calibri"/>
                <a:cs typeface="Calibri"/>
              </a:rPr>
              <a:t> </a:t>
            </a:r>
            <a:r>
              <a:rPr dirty="0" sz="2800" spc="160">
                <a:latin typeface="Calibri"/>
                <a:cs typeface="Calibri"/>
              </a:rPr>
              <a:t>Overview</a:t>
            </a:r>
            <a:endParaRPr sz="2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dirty="0" sz="2800" spc="-140" b="1">
                <a:latin typeface="Arial Black"/>
                <a:cs typeface="Arial Black"/>
              </a:rPr>
              <a:t>Breakout</a:t>
            </a:r>
            <a:r>
              <a:rPr dirty="0" sz="2800" spc="-300" b="1">
                <a:latin typeface="Arial Black"/>
                <a:cs typeface="Arial Black"/>
              </a:rPr>
              <a:t> </a:t>
            </a:r>
            <a:r>
              <a:rPr dirty="0" sz="2800" spc="-150" b="1">
                <a:latin typeface="Arial Black"/>
                <a:cs typeface="Arial Black"/>
              </a:rPr>
              <a:t>Groups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95"/>
              </a:spcBef>
              <a:tabLst>
                <a:tab pos="8154034" algn="l"/>
              </a:tabLst>
            </a:pPr>
            <a:r>
              <a:rPr dirty="0" spc="-380"/>
              <a:t> </a:t>
            </a:r>
            <a:r>
              <a:rPr dirty="0" spc="75"/>
              <a:t>Breakout</a:t>
            </a:r>
            <a:r>
              <a:rPr dirty="0" spc="-305"/>
              <a:t> </a:t>
            </a:r>
            <a:r>
              <a:rPr dirty="0" spc="-70"/>
              <a:t>Groups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5301" y="1800477"/>
            <a:ext cx="7609840" cy="374396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75">
                <a:latin typeface="Calibri"/>
                <a:cs typeface="Calibri"/>
              </a:rPr>
              <a:t>4 </a:t>
            </a:r>
            <a:r>
              <a:rPr dirty="0" sz="2800" spc="130">
                <a:latin typeface="Calibri"/>
                <a:cs typeface="Calibri"/>
              </a:rPr>
              <a:t>tables, </a:t>
            </a:r>
            <a:r>
              <a:rPr dirty="0" sz="2800" spc="175">
                <a:latin typeface="Calibri"/>
                <a:cs typeface="Calibri"/>
              </a:rPr>
              <a:t>20</a:t>
            </a:r>
            <a:r>
              <a:rPr dirty="0" sz="2800" spc="-120">
                <a:latin typeface="Calibri"/>
                <a:cs typeface="Calibri"/>
              </a:rPr>
              <a:t> </a:t>
            </a:r>
            <a:r>
              <a:rPr dirty="0" sz="2800" spc="190">
                <a:latin typeface="Calibri"/>
                <a:cs typeface="Calibri"/>
              </a:rPr>
              <a:t>minutes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90">
                <a:latin typeface="Calibri"/>
                <a:cs typeface="Calibri"/>
              </a:rPr>
              <a:t>All </a:t>
            </a:r>
            <a:r>
              <a:rPr dirty="0" sz="2800" spc="190">
                <a:latin typeface="Calibri"/>
                <a:cs typeface="Calibri"/>
              </a:rPr>
              <a:t>have </a:t>
            </a:r>
            <a:r>
              <a:rPr dirty="0" sz="2800" spc="175">
                <a:latin typeface="Calibri"/>
                <a:cs typeface="Calibri"/>
              </a:rPr>
              <a:t>copies </a:t>
            </a:r>
            <a:r>
              <a:rPr dirty="0" sz="2800" spc="150">
                <a:latin typeface="Calibri"/>
                <a:cs typeface="Calibri"/>
              </a:rPr>
              <a:t>of </a:t>
            </a:r>
            <a:r>
              <a:rPr dirty="0" sz="2800" spc="160">
                <a:latin typeface="Calibri"/>
                <a:cs typeface="Calibri"/>
              </a:rPr>
              <a:t>Preliminary Master</a:t>
            </a:r>
            <a:r>
              <a:rPr dirty="0" sz="2800" spc="-290">
                <a:latin typeface="Calibri"/>
                <a:cs typeface="Calibri"/>
              </a:rPr>
              <a:t> </a:t>
            </a:r>
            <a:r>
              <a:rPr dirty="0" sz="2800" spc="180">
                <a:latin typeface="Calibri"/>
                <a:cs typeface="Calibri"/>
              </a:rPr>
              <a:t>Plan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65">
                <a:latin typeface="Calibri"/>
                <a:cs typeface="Calibri"/>
              </a:rPr>
              <a:t>Tell </a:t>
            </a:r>
            <a:r>
              <a:rPr dirty="0" sz="2800" spc="240">
                <a:latin typeface="Calibri"/>
                <a:cs typeface="Calibri"/>
              </a:rPr>
              <a:t>us </a:t>
            </a:r>
            <a:r>
              <a:rPr dirty="0" sz="2800" spc="165">
                <a:latin typeface="Calibri"/>
                <a:cs typeface="Calibri"/>
              </a:rPr>
              <a:t>what </a:t>
            </a:r>
            <a:r>
              <a:rPr dirty="0" sz="2800" spc="190">
                <a:latin typeface="Calibri"/>
                <a:cs typeface="Calibri"/>
              </a:rPr>
              <a:t>you </a:t>
            </a:r>
            <a:r>
              <a:rPr dirty="0" sz="2800" spc="105">
                <a:latin typeface="Calibri"/>
                <a:cs typeface="Calibri"/>
              </a:rPr>
              <a:t>like </a:t>
            </a:r>
            <a:r>
              <a:rPr dirty="0" sz="2800" spc="-55">
                <a:latin typeface="Calibri"/>
                <a:cs typeface="Calibri"/>
              </a:rPr>
              <a:t>/ </a:t>
            </a:r>
            <a:r>
              <a:rPr dirty="0" sz="2800" spc="114">
                <a:latin typeface="Calibri"/>
                <a:cs typeface="Calibri"/>
              </a:rPr>
              <a:t>dislike, </a:t>
            </a:r>
            <a:r>
              <a:rPr dirty="0" sz="2800" spc="165">
                <a:latin typeface="Calibri"/>
                <a:cs typeface="Calibri"/>
              </a:rPr>
              <a:t>what </a:t>
            </a:r>
            <a:r>
              <a:rPr dirty="0" sz="2800" spc="150">
                <a:latin typeface="Calibri"/>
                <a:cs typeface="Calibri"/>
              </a:rPr>
              <a:t>is</a:t>
            </a:r>
            <a:r>
              <a:rPr dirty="0" sz="2800" spc="-229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missing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200">
                <a:latin typeface="Calibri"/>
                <a:cs typeface="Calibri"/>
              </a:rPr>
              <a:t>Draw </a:t>
            </a:r>
            <a:r>
              <a:rPr dirty="0" sz="2800" spc="225">
                <a:latin typeface="Calibri"/>
                <a:cs typeface="Calibri"/>
              </a:rPr>
              <a:t>on </a:t>
            </a:r>
            <a:r>
              <a:rPr dirty="0" sz="2800" spc="160">
                <a:latin typeface="Calibri"/>
                <a:cs typeface="Calibri"/>
              </a:rPr>
              <a:t>plans, </a:t>
            </a:r>
            <a:r>
              <a:rPr dirty="0" sz="2800" spc="125">
                <a:latin typeface="Calibri"/>
                <a:cs typeface="Calibri"/>
              </a:rPr>
              <a:t>write </a:t>
            </a:r>
            <a:r>
              <a:rPr dirty="0" sz="2800" spc="150">
                <a:latin typeface="Calibri"/>
                <a:cs typeface="Calibri"/>
              </a:rPr>
              <a:t>notes, </a:t>
            </a:r>
            <a:r>
              <a:rPr dirty="0" sz="2800" spc="215">
                <a:latin typeface="Calibri"/>
                <a:cs typeface="Calibri"/>
              </a:rPr>
              <a:t>use</a:t>
            </a:r>
            <a:r>
              <a:rPr dirty="0" sz="2800" spc="-345">
                <a:latin typeface="Calibri"/>
                <a:cs typeface="Calibri"/>
              </a:rPr>
              <a:t> </a:t>
            </a:r>
            <a:r>
              <a:rPr dirty="0" sz="2800" spc="135">
                <a:latin typeface="Calibri"/>
                <a:cs typeface="Calibri"/>
              </a:rPr>
              <a:t>post-its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229">
                <a:latin typeface="Calibri"/>
                <a:cs typeface="Calibri"/>
              </a:rPr>
              <a:t>Comments </a:t>
            </a:r>
            <a:r>
              <a:rPr dirty="0" sz="2800" spc="175">
                <a:latin typeface="Calibri"/>
                <a:cs typeface="Calibri"/>
              </a:rPr>
              <a:t>recorded </a:t>
            </a:r>
            <a:r>
              <a:rPr dirty="0" sz="2800" spc="225">
                <a:latin typeface="Calibri"/>
                <a:cs typeface="Calibri"/>
              </a:rPr>
              <a:t>on </a:t>
            </a:r>
            <a:r>
              <a:rPr dirty="0" sz="2800" spc="165">
                <a:latin typeface="Calibri"/>
                <a:cs typeface="Calibri"/>
              </a:rPr>
              <a:t>easel</a:t>
            </a:r>
            <a:r>
              <a:rPr dirty="0" sz="2800" spc="-330">
                <a:latin typeface="Calibri"/>
                <a:cs typeface="Calibri"/>
              </a:rPr>
              <a:t> </a:t>
            </a:r>
            <a:r>
              <a:rPr dirty="0" sz="2800" spc="229">
                <a:latin typeface="Calibri"/>
                <a:cs typeface="Calibri"/>
              </a:rPr>
              <a:t>pads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90">
                <a:latin typeface="Calibri"/>
                <a:cs typeface="Calibri"/>
              </a:rPr>
              <a:t>Ask </a:t>
            </a:r>
            <a:r>
              <a:rPr dirty="0" sz="2800" spc="185">
                <a:latin typeface="Calibri"/>
                <a:cs typeface="Calibri"/>
              </a:rPr>
              <a:t>questions </a:t>
            </a:r>
            <a:r>
              <a:rPr dirty="0" sz="2800" spc="150">
                <a:latin typeface="Calibri"/>
                <a:cs typeface="Calibri"/>
              </a:rPr>
              <a:t>of</a:t>
            </a:r>
            <a:r>
              <a:rPr dirty="0" sz="2800" spc="-155">
                <a:latin typeface="Calibri"/>
                <a:cs typeface="Calibri"/>
              </a:rPr>
              <a:t> </a:t>
            </a:r>
            <a:r>
              <a:rPr dirty="0" sz="2800" spc="125">
                <a:latin typeface="Calibri"/>
                <a:cs typeface="Calibri"/>
              </a:rPr>
              <a:t>facilitators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25">
                <a:latin typeface="Calibri"/>
                <a:cs typeface="Calibri"/>
              </a:rPr>
              <a:t>(Respectfully) </a:t>
            </a:r>
            <a:r>
              <a:rPr dirty="0" sz="2800" spc="200">
                <a:latin typeface="Calibri"/>
                <a:cs typeface="Calibri"/>
              </a:rPr>
              <a:t>discuss </a:t>
            </a:r>
            <a:r>
              <a:rPr dirty="0" sz="2800" spc="180">
                <a:latin typeface="Calibri"/>
                <a:cs typeface="Calibri"/>
              </a:rPr>
              <a:t>ideas </a:t>
            </a:r>
            <a:r>
              <a:rPr dirty="0" sz="2800" spc="130">
                <a:latin typeface="Calibri"/>
                <a:cs typeface="Calibri"/>
              </a:rPr>
              <a:t>with </a:t>
            </a:r>
            <a:r>
              <a:rPr dirty="0" sz="2800" spc="185">
                <a:latin typeface="Calibri"/>
                <a:cs typeface="Calibri"/>
              </a:rPr>
              <a:t>your</a:t>
            </a:r>
            <a:r>
              <a:rPr dirty="0" sz="2800" spc="-275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group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65">
                <a:latin typeface="Calibri"/>
                <a:cs typeface="Calibri"/>
              </a:rPr>
              <a:t>Report </a:t>
            </a:r>
            <a:r>
              <a:rPr dirty="0" sz="2800" spc="160">
                <a:latin typeface="Calibri"/>
                <a:cs typeface="Calibri"/>
              </a:rPr>
              <a:t>out </a:t>
            </a:r>
            <a:r>
              <a:rPr dirty="0" sz="2800" spc="125">
                <a:latin typeface="Calibri"/>
                <a:cs typeface="Calibri"/>
              </a:rPr>
              <a:t>to </a:t>
            </a:r>
            <a:r>
              <a:rPr dirty="0" sz="2800" spc="155">
                <a:latin typeface="Calibri"/>
                <a:cs typeface="Calibri"/>
              </a:rPr>
              <a:t>large</a:t>
            </a:r>
            <a:r>
              <a:rPr dirty="0" sz="2800" spc="-185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group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7485">
              <a:lnSpc>
                <a:spcPct val="100000"/>
              </a:lnSpc>
              <a:spcBef>
                <a:spcPts val="95"/>
              </a:spcBef>
              <a:tabLst>
                <a:tab pos="8154034" algn="l"/>
              </a:tabLst>
            </a:pPr>
            <a:r>
              <a:rPr dirty="0" spc="-380"/>
              <a:t> </a:t>
            </a:r>
            <a:r>
              <a:rPr dirty="0" spc="30"/>
              <a:t>Thank</a:t>
            </a:r>
            <a:r>
              <a:rPr dirty="0" spc="-245"/>
              <a:t> </a:t>
            </a:r>
            <a:r>
              <a:rPr dirty="0" spc="-145"/>
              <a:t>You!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865" y="1909826"/>
            <a:ext cx="4067175" cy="249936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40665" marR="5080" indent="-227965">
              <a:lnSpc>
                <a:spcPts val="3020"/>
              </a:lnSpc>
              <a:spcBef>
                <a:spcPts val="484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05">
                <a:latin typeface="Calibri"/>
                <a:cs typeface="Calibri"/>
              </a:rPr>
              <a:t>We </a:t>
            </a:r>
            <a:r>
              <a:rPr dirty="0" sz="2800" spc="165">
                <a:latin typeface="Calibri"/>
                <a:cs typeface="Calibri"/>
              </a:rPr>
              <a:t>recognize </a:t>
            </a:r>
            <a:r>
              <a:rPr dirty="0" sz="2800" spc="130">
                <a:latin typeface="Calibri"/>
                <a:cs typeface="Calibri"/>
              </a:rPr>
              <a:t>that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180">
                <a:latin typeface="Calibri"/>
                <a:cs typeface="Calibri"/>
              </a:rPr>
              <a:t>your  </a:t>
            </a:r>
            <a:r>
              <a:rPr dirty="0" sz="2800" spc="160">
                <a:latin typeface="Calibri"/>
                <a:cs typeface="Calibri"/>
              </a:rPr>
              <a:t>time </a:t>
            </a:r>
            <a:r>
              <a:rPr dirty="0" sz="2800" spc="150">
                <a:latin typeface="Calibri"/>
                <a:cs typeface="Calibri"/>
              </a:rPr>
              <a:t>is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165">
                <a:latin typeface="Calibri"/>
                <a:cs typeface="Calibri"/>
              </a:rPr>
              <a:t>valuable</a:t>
            </a:r>
            <a:endParaRPr sz="2800">
              <a:latin typeface="Calibri"/>
              <a:cs typeface="Calibri"/>
            </a:endParaRPr>
          </a:p>
          <a:p>
            <a:pPr marL="240665" marR="283210" indent="-227965">
              <a:lnSpc>
                <a:spcPts val="302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155" b="1">
                <a:latin typeface="Arial Black"/>
                <a:cs typeface="Arial Black"/>
              </a:rPr>
              <a:t>Thank </a:t>
            </a:r>
            <a:r>
              <a:rPr dirty="0" sz="2800" spc="-95" b="1">
                <a:latin typeface="Arial Black"/>
                <a:cs typeface="Arial Black"/>
              </a:rPr>
              <a:t>you </a:t>
            </a:r>
            <a:r>
              <a:rPr dirty="0" sz="2800" spc="150">
                <a:latin typeface="Calibri"/>
                <a:cs typeface="Calibri"/>
              </a:rPr>
              <a:t>for  </a:t>
            </a:r>
            <a:r>
              <a:rPr dirty="0" sz="2800" spc="190">
                <a:latin typeface="Calibri"/>
                <a:cs typeface="Calibri"/>
              </a:rPr>
              <a:t>choosing </a:t>
            </a:r>
            <a:r>
              <a:rPr dirty="0" sz="2800" spc="125">
                <a:latin typeface="Calibri"/>
                <a:cs typeface="Calibri"/>
              </a:rPr>
              <a:t>to </a:t>
            </a:r>
            <a:r>
              <a:rPr dirty="0" sz="2800" spc="225">
                <a:latin typeface="Calibri"/>
                <a:cs typeface="Calibri"/>
              </a:rPr>
              <a:t>spend </a:t>
            </a:r>
            <a:r>
              <a:rPr dirty="0" sz="2800" spc="50">
                <a:latin typeface="Calibri"/>
                <a:cs typeface="Calibri"/>
              </a:rPr>
              <a:t>it  </a:t>
            </a:r>
            <a:r>
              <a:rPr dirty="0" sz="2800" spc="130">
                <a:latin typeface="Calibri"/>
                <a:cs typeface="Calibri"/>
              </a:rPr>
              <a:t>with </a:t>
            </a:r>
            <a:r>
              <a:rPr dirty="0" sz="2800" spc="240">
                <a:latin typeface="Calibri"/>
                <a:cs typeface="Calibri"/>
              </a:rPr>
              <a:t>us </a:t>
            </a:r>
            <a:r>
              <a:rPr dirty="0" sz="2800" spc="125">
                <a:latin typeface="Calibri"/>
                <a:cs typeface="Calibri"/>
              </a:rPr>
              <a:t>to </a:t>
            </a:r>
            <a:r>
              <a:rPr dirty="0" sz="2800" spc="175">
                <a:latin typeface="Calibri"/>
                <a:cs typeface="Calibri"/>
              </a:rPr>
              <a:t>help</a:t>
            </a:r>
            <a:r>
              <a:rPr dirty="0" sz="2800" spc="-245">
                <a:latin typeface="Calibri"/>
                <a:cs typeface="Calibri"/>
              </a:rPr>
              <a:t> </a:t>
            </a:r>
            <a:r>
              <a:rPr dirty="0" sz="2800" spc="215">
                <a:latin typeface="Calibri"/>
                <a:cs typeface="Calibri"/>
              </a:rPr>
              <a:t>shape  </a:t>
            </a:r>
            <a:r>
              <a:rPr dirty="0" sz="2800" spc="185">
                <a:latin typeface="Calibri"/>
                <a:cs typeface="Calibri"/>
              </a:rPr>
              <a:t>your </a:t>
            </a:r>
            <a:r>
              <a:rPr dirty="0" sz="2800" spc="150">
                <a:latin typeface="Calibri"/>
                <a:cs typeface="Calibri"/>
              </a:rPr>
              <a:t>future</a:t>
            </a:r>
            <a:r>
              <a:rPr dirty="0" sz="2800" spc="-114">
                <a:latin typeface="Calibri"/>
                <a:cs typeface="Calibri"/>
              </a:rPr>
              <a:t> </a:t>
            </a:r>
            <a:r>
              <a:rPr dirty="0" sz="2800" spc="200">
                <a:latin typeface="Calibri"/>
                <a:cs typeface="Calibri"/>
              </a:rPr>
              <a:t>park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1708" y="1940051"/>
            <a:ext cx="3166110" cy="4123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MLatham</dc:creator>
  <dc:title>Microsoft PowerPoint - Combs Park Listening Session Presentation 05-18-17</dc:title>
  <dcterms:created xsi:type="dcterms:W3CDTF">2017-06-13T14:31:37Z</dcterms:created>
  <dcterms:modified xsi:type="dcterms:W3CDTF">2017-06-13T14:31:37Z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2017-05-18T00:00:00Z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2017-06-13T00:00:00Z</vt:filetime>
  </property>
</Properties>
</file>